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D5F710-F4FB-46FC-8672-0409D477047D}">
  <a:tblStyle styleId="{10D5F710-F4FB-46FC-8672-0409D477047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OpenSans-italic.fntdata"/><Relationship Id="rId10" Type="http://schemas.openxmlformats.org/officeDocument/2006/relationships/slide" Target="slides/slide4.xml"/><Relationship Id="rId32" Type="http://schemas.openxmlformats.org/officeDocument/2006/relationships/font" Target="fonts/OpenSans-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OpenSans-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3d702907c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3d702907c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3d702907c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3d702907c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3d702907c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3d702907c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3d702907c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3d702907c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3d702907c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3d702907c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d702907c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3d702907c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3d702907c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3d702907c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3d702907c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3d702907c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d702907c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3d702907c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3d702907c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3d702907c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3c680bfff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3c680bfff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d702907c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3d702907c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deecc924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3deecc924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deecc924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3deecc924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3deecc924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3deecc924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3d702907c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3d702907c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3c680bfff4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3c680bfff4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3d702907c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3d702907c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3c680bfff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3c680bfff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3c680bfff4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3c680bfff4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3c680bfff4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3c680bfff4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3d702907c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3d702907c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3d702907c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3d702907c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hyperlink" Target="https://plotly.com/~dhyan1999/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jp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analyticsvidhya.com/blog/2021/11/how-sklearns-tfidfvectorizer-calculates-tf-idf-values/" TargetMode="External"/><Relationship Id="rId4" Type="http://schemas.openxmlformats.org/officeDocument/2006/relationships/hyperlink" Target="https://towardsdatascience.com/light-on-math-ml-intuitive-guide-to-understanding-glove-embeddings-b13b4f19c010" TargetMode="External"/><Relationship Id="rId10" Type="http://schemas.openxmlformats.org/officeDocument/2006/relationships/hyperlink" Target="https://www.analyticsvidhya.com/blog/2021/12/text-classification-using-bert-and-tensorflow/#:~:text=BERT%20is%20a%20very%20good,a%20binary%20text%20classification%20task" TargetMode="External"/><Relationship Id="rId9" Type="http://schemas.openxmlformats.org/officeDocument/2006/relationships/hyperlink" Target="https://towardsdatascience.com/imbalanced-classification-in-python-smote-enn-method-db5db06b8d50" TargetMode="External"/><Relationship Id="rId5" Type="http://schemas.openxmlformats.org/officeDocument/2006/relationships/hyperlink" Target="https://medium.com/saarthi-ai/elmo-for-contextual-word-embedding-for-text-classification-24c9693b0045#:~:text=ELMo%20stands%20for%20Embeddings%20from%20Language%20Models%2C%20and,accurately%20guess%20the%20next%20word%20in%20the%20example." TargetMode="External"/><Relationship Id="rId6" Type="http://schemas.openxmlformats.org/officeDocument/2006/relationships/hyperlink" Target="https://arxiv.org/pdf/1805.06201v1.pdf" TargetMode="External"/><Relationship Id="rId7" Type="http://schemas.openxmlformats.org/officeDocument/2006/relationships/hyperlink" Target="https://towardsdatascience.com/data-augmentation-in-nlp-using-back-translation-with-marianmt-a8939dfea50a" TargetMode="External"/><Relationship Id="rId8" Type="http://schemas.openxmlformats.org/officeDocument/2006/relationships/hyperlink" Target="https://arxiv.org/pdf/1901.11196.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Hate Speech Detection</a:t>
            </a:r>
            <a:endParaRPr>
              <a:solidFill>
                <a:schemeClr val="lt1"/>
              </a:solidFill>
              <a:latin typeface="Open Sans"/>
              <a:ea typeface="Open Sans"/>
              <a:cs typeface="Open Sans"/>
              <a:sym typeface="Open Sans"/>
            </a:endParaRPr>
          </a:p>
        </p:txBody>
      </p:sp>
      <p:sp>
        <p:nvSpPr>
          <p:cNvPr id="55" name="Google Shape;55;p13"/>
          <p:cNvSpPr txBox="1"/>
          <p:nvPr>
            <p:ph idx="1" type="subTitle"/>
          </p:nvPr>
        </p:nvSpPr>
        <p:spPr>
          <a:xfrm>
            <a:off x="925150" y="4152801"/>
            <a:ext cx="7801500" cy="792600"/>
          </a:xfrm>
          <a:prstGeom prst="rect">
            <a:avLst/>
          </a:prstGeom>
        </p:spPr>
        <p:txBody>
          <a:bodyPr anchorCtr="0" anchor="t" bIns="91425" lIns="91425" spcFirstLastPara="1" rIns="91425" wrap="square" tIns="91425">
            <a:normAutofit fontScale="32500" lnSpcReduction="20000"/>
          </a:bodyPr>
          <a:lstStyle/>
          <a:p>
            <a:pPr indent="0" lvl="0" marL="0" rtl="0" algn="r">
              <a:lnSpc>
                <a:spcPct val="115000"/>
              </a:lnSpc>
              <a:spcBef>
                <a:spcPts val="1000"/>
              </a:spcBef>
              <a:spcAft>
                <a:spcPts val="0"/>
              </a:spcAft>
              <a:buNone/>
            </a:pPr>
            <a:r>
              <a:rPr lang="en" sz="3573">
                <a:solidFill>
                  <a:schemeClr val="lt1"/>
                </a:solidFill>
                <a:latin typeface="Open Sans"/>
                <a:ea typeface="Open Sans"/>
                <a:cs typeface="Open Sans"/>
                <a:sym typeface="Open Sans"/>
              </a:rPr>
              <a:t>DhyanKumar Shah (1131707)</a:t>
            </a:r>
            <a:endParaRPr sz="3573">
              <a:solidFill>
                <a:schemeClr val="lt1"/>
              </a:solidFill>
              <a:latin typeface="Open Sans"/>
              <a:ea typeface="Open Sans"/>
              <a:cs typeface="Open Sans"/>
              <a:sym typeface="Open Sans"/>
            </a:endParaRPr>
          </a:p>
          <a:p>
            <a:pPr indent="0" lvl="0" marL="0" rtl="0" algn="r">
              <a:lnSpc>
                <a:spcPct val="115000"/>
              </a:lnSpc>
              <a:spcBef>
                <a:spcPts val="1000"/>
              </a:spcBef>
              <a:spcAft>
                <a:spcPts val="0"/>
              </a:spcAft>
              <a:buNone/>
            </a:pPr>
            <a:r>
              <a:rPr lang="en" sz="3573">
                <a:solidFill>
                  <a:schemeClr val="lt1"/>
                </a:solidFill>
                <a:latin typeface="Open Sans"/>
                <a:ea typeface="Open Sans"/>
                <a:cs typeface="Open Sans"/>
                <a:sym typeface="Open Sans"/>
              </a:rPr>
              <a:t>Shruti Govani (1143388)</a:t>
            </a:r>
            <a:endParaRPr sz="3573">
              <a:solidFill>
                <a:schemeClr val="lt1"/>
              </a:solidFill>
              <a:latin typeface="Open Sans"/>
              <a:ea typeface="Open Sans"/>
              <a:cs typeface="Open Sans"/>
              <a:sym typeface="Open Sans"/>
            </a:endParaRPr>
          </a:p>
          <a:p>
            <a:pPr indent="0" lvl="0" marL="0" rtl="0" algn="ctr">
              <a:spcBef>
                <a:spcPts val="0"/>
              </a:spcBef>
              <a:spcAft>
                <a:spcPts val="0"/>
              </a:spcAft>
              <a:buNone/>
            </a:pPr>
            <a:r>
              <a:rPr lang="en">
                <a:solidFill>
                  <a:schemeClr val="lt1"/>
                </a:solidFill>
                <a:latin typeface="Open Sans"/>
                <a:ea typeface="Open Sans"/>
                <a:cs typeface="Open Sans"/>
                <a:sym typeface="Open Sans"/>
              </a:rPr>
              <a:t>				</a:t>
            </a:r>
            <a:endParaRPr>
              <a:solidFill>
                <a:schemeClr val="lt1"/>
              </a:solidFill>
              <a:latin typeface="Open Sans"/>
              <a:ea typeface="Open Sans"/>
              <a:cs typeface="Open Sans"/>
              <a:sym typeface="Open Sans"/>
            </a:endParaRPr>
          </a:p>
        </p:txBody>
      </p:sp>
      <p:sp>
        <p:nvSpPr>
          <p:cNvPr id="56" name="Google Shape;56;p13"/>
          <p:cNvSpPr txBox="1"/>
          <p:nvPr/>
        </p:nvSpPr>
        <p:spPr>
          <a:xfrm>
            <a:off x="460750" y="3253475"/>
            <a:ext cx="7701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Open Sans"/>
                <a:ea typeface="Open Sans"/>
                <a:cs typeface="Open Sans"/>
                <a:sym typeface="Open Sans"/>
              </a:rPr>
              <a:t>Guided By:</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rPr lang="en" sz="2100">
                <a:solidFill>
                  <a:schemeClr val="lt1"/>
                </a:solidFill>
                <a:latin typeface="Open Sans"/>
                <a:ea typeface="Open Sans"/>
                <a:cs typeface="Open Sans"/>
                <a:sym typeface="Open Sans"/>
              </a:rPr>
              <a:t>Prof Quazi Rahman</a:t>
            </a:r>
            <a:endParaRPr sz="2100">
              <a:solidFill>
                <a:schemeClr val="lt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 name="Shape 106"/>
        <p:cNvGrpSpPr/>
        <p:nvPr/>
      </p:nvGrpSpPr>
      <p:grpSpPr>
        <a:xfrm>
          <a:off x="0" y="0"/>
          <a:ext cx="0" cy="0"/>
          <a:chOff x="0" y="0"/>
          <a:chExt cx="0" cy="0"/>
        </a:xfrm>
      </p:grpSpPr>
      <p:sp>
        <p:nvSpPr>
          <p:cNvPr id="107" name="Google Shape;10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ELMO Embedding</a:t>
            </a:r>
            <a:endParaRPr>
              <a:solidFill>
                <a:schemeClr val="lt1"/>
              </a:solidFill>
              <a:latin typeface="Open Sans"/>
              <a:ea typeface="Open Sans"/>
              <a:cs typeface="Open Sans"/>
              <a:sym typeface="Open Sans"/>
            </a:endParaRPr>
          </a:p>
        </p:txBody>
      </p:sp>
      <p:sp>
        <p:nvSpPr>
          <p:cNvPr id="108" name="Google Shape;108;p22"/>
          <p:cNvSpPr txBox="1"/>
          <p:nvPr>
            <p:ph idx="1" type="body"/>
          </p:nvPr>
        </p:nvSpPr>
        <p:spPr>
          <a:xfrm>
            <a:off x="311700" y="1152475"/>
            <a:ext cx="4259700" cy="3416400"/>
          </a:xfrm>
          <a:prstGeom prst="rect">
            <a:avLst/>
          </a:prstGeom>
        </p:spPr>
        <p:txBody>
          <a:bodyPr anchorCtr="0" anchor="t" bIns="91425" lIns="91425" spcFirstLastPara="1" rIns="91425" wrap="square" tIns="91425">
            <a:normAutofit fontScale="77500" lnSpcReduction="10000"/>
          </a:bodyPr>
          <a:lstStyle/>
          <a:p>
            <a:pPr indent="-302418" lvl="0" marL="457200" rtl="0" algn="just">
              <a:spcBef>
                <a:spcPts val="0"/>
              </a:spcBef>
              <a:spcAft>
                <a:spcPts val="0"/>
              </a:spcAft>
              <a:buClr>
                <a:schemeClr val="lt1"/>
              </a:buClr>
              <a:buSzPct val="100000"/>
              <a:buFont typeface="Open Sans"/>
              <a:buChar char="●"/>
            </a:pPr>
            <a:r>
              <a:rPr lang="en" sz="1500">
                <a:solidFill>
                  <a:schemeClr val="lt1"/>
                </a:solidFill>
                <a:latin typeface="Open Sans"/>
                <a:ea typeface="Open Sans"/>
                <a:cs typeface="Open Sans"/>
                <a:sym typeface="Open Sans"/>
              </a:rPr>
              <a:t>ELMo stands for Embeddings from Language Models, and hence it also has the ability to predict the next word in a sentence.</a:t>
            </a:r>
            <a:endParaRPr sz="1500">
              <a:solidFill>
                <a:schemeClr val="lt1"/>
              </a:solidFill>
              <a:latin typeface="Open Sans"/>
              <a:ea typeface="Open Sans"/>
              <a:cs typeface="Open Sans"/>
              <a:sym typeface="Open Sans"/>
            </a:endParaRPr>
          </a:p>
          <a:p>
            <a:pPr indent="-302418" lvl="0" marL="457200" rtl="0" algn="just">
              <a:spcBef>
                <a:spcPts val="0"/>
              </a:spcBef>
              <a:spcAft>
                <a:spcPts val="0"/>
              </a:spcAft>
              <a:buClr>
                <a:schemeClr val="lt1"/>
              </a:buClr>
              <a:buSzPct val="100000"/>
              <a:buFont typeface="Open Sans"/>
              <a:buChar char="●"/>
            </a:pPr>
            <a:r>
              <a:rPr lang="en" sz="1500">
                <a:solidFill>
                  <a:schemeClr val="lt1"/>
                </a:solidFill>
                <a:latin typeface="Open Sans"/>
                <a:ea typeface="Open Sans"/>
                <a:cs typeface="Open Sans"/>
                <a:sym typeface="Open Sans"/>
              </a:rPr>
              <a:t>It </a:t>
            </a:r>
            <a:r>
              <a:rPr lang="en" sz="1500">
                <a:solidFill>
                  <a:schemeClr val="lt1"/>
                </a:solidFill>
                <a:latin typeface="Open Sans"/>
                <a:ea typeface="Open Sans"/>
                <a:cs typeface="Open Sans"/>
                <a:sym typeface="Open Sans"/>
              </a:rPr>
              <a:t>is a way of representing a deep contextualized word that models both complex characteristics of word use, and how these uses vary across linguistic contexts.</a:t>
            </a:r>
            <a:endParaRPr sz="1500">
              <a:solidFill>
                <a:schemeClr val="lt1"/>
              </a:solidFill>
              <a:latin typeface="Open Sans"/>
              <a:ea typeface="Open Sans"/>
              <a:cs typeface="Open Sans"/>
              <a:sym typeface="Open Sans"/>
            </a:endParaRPr>
          </a:p>
          <a:p>
            <a:pPr indent="-302418" lvl="0" marL="457200" rtl="0" algn="just">
              <a:spcBef>
                <a:spcPts val="0"/>
              </a:spcBef>
              <a:spcAft>
                <a:spcPts val="0"/>
              </a:spcAft>
              <a:buClr>
                <a:schemeClr val="lt1"/>
              </a:buClr>
              <a:buSzPct val="100000"/>
              <a:buFont typeface="Open Sans"/>
              <a:buChar char="●"/>
            </a:pPr>
            <a:r>
              <a:rPr lang="en" sz="1500">
                <a:solidFill>
                  <a:schemeClr val="lt1"/>
                </a:solidFill>
                <a:latin typeface="Open Sans"/>
                <a:ea typeface="Open Sans"/>
                <a:cs typeface="Open Sans"/>
                <a:sym typeface="Open Sans"/>
              </a:rPr>
              <a:t>So, </a:t>
            </a:r>
            <a:r>
              <a:rPr lang="en" sz="1500">
                <a:solidFill>
                  <a:schemeClr val="lt1"/>
                </a:solidFill>
                <a:latin typeface="Open Sans"/>
                <a:ea typeface="Open Sans"/>
                <a:cs typeface="Open Sans"/>
                <a:sym typeface="Open Sans"/>
              </a:rPr>
              <a:t>Instead of using a fixed embedding for each word, like models like GloVe do , ELMo looks at the entire sentence before assigning each word in it its embedding.</a:t>
            </a:r>
            <a:endParaRPr sz="1500">
              <a:solidFill>
                <a:schemeClr val="lt1"/>
              </a:solidFill>
              <a:latin typeface="Open Sans"/>
              <a:ea typeface="Open Sans"/>
              <a:cs typeface="Open Sans"/>
              <a:sym typeface="Open Sans"/>
            </a:endParaRPr>
          </a:p>
          <a:p>
            <a:pPr indent="-302418" lvl="0" marL="457200" rtl="0" algn="just">
              <a:spcBef>
                <a:spcPts val="0"/>
              </a:spcBef>
              <a:spcAft>
                <a:spcPts val="0"/>
              </a:spcAft>
              <a:buClr>
                <a:schemeClr val="lt1"/>
              </a:buClr>
              <a:buSzPct val="100000"/>
              <a:buFont typeface="Open Sans"/>
              <a:buChar char="●"/>
            </a:pPr>
            <a:r>
              <a:rPr lang="en" sz="1500">
                <a:solidFill>
                  <a:schemeClr val="lt1"/>
                </a:solidFill>
                <a:latin typeface="Open Sans"/>
                <a:ea typeface="Open Sans"/>
                <a:cs typeface="Open Sans"/>
                <a:sym typeface="Open Sans"/>
              </a:rPr>
              <a:t>Elmo uses bi-directional LSTM in training, so that its language model not only understands the next word, but also the previous word in the sentence. It contains a 2-layer bidirectional LSTM backbone. The residual connection is added between the first and second layers.</a:t>
            </a:r>
            <a:endParaRPr sz="1500">
              <a:solidFill>
                <a:schemeClr val="lt1"/>
              </a:solidFill>
              <a:latin typeface="Open Sans"/>
              <a:ea typeface="Open Sans"/>
              <a:cs typeface="Open Sans"/>
              <a:sym typeface="Open Sans"/>
            </a:endParaRPr>
          </a:p>
        </p:txBody>
      </p:sp>
      <p:pic>
        <p:nvPicPr>
          <p:cNvPr id="109" name="Google Shape;109;p22"/>
          <p:cNvPicPr preferRelativeResize="0"/>
          <p:nvPr/>
        </p:nvPicPr>
        <p:blipFill rotWithShape="1">
          <a:blip r:embed="rId3">
            <a:alphaModFix/>
          </a:blip>
          <a:srcRect b="12999" l="13645" r="37723" t="36884"/>
          <a:stretch/>
        </p:blipFill>
        <p:spPr>
          <a:xfrm>
            <a:off x="4572000" y="1228400"/>
            <a:ext cx="4433850" cy="3158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animEffect filter="fade" transition="in">
                                      <p:cBhvr>
                                        <p:cTn dur="1000"/>
                                        <p:tgtEl>
                                          <p:spTgt spid="1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animEffect filter="fade" transition="in">
                                      <p:cBhvr>
                                        <p:cTn dur="1000"/>
                                        <p:tgtEl>
                                          <p:spTgt spid="1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animEffect filter="fade" transition="in">
                                      <p:cBhvr>
                                        <p:cTn dur="1000"/>
                                        <p:tgtEl>
                                          <p:spTgt spid="1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3" st="3"/>
                                            </p:txEl>
                                          </p:spTgt>
                                        </p:tgtEl>
                                        <p:attrNameLst>
                                          <p:attrName>style.visibility</p:attrName>
                                        </p:attrNameLst>
                                      </p:cBhvr>
                                      <p:to>
                                        <p:strVal val="visible"/>
                                      </p:to>
                                    </p:set>
                                    <p:animEffect filter="fade" transition="in">
                                      <p:cBhvr>
                                        <p:cTn dur="1000"/>
                                        <p:tgtEl>
                                          <p:spTgt spid="10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3" name="Shape 113"/>
        <p:cNvGrpSpPr/>
        <p:nvPr/>
      </p:nvGrpSpPr>
      <p:grpSpPr>
        <a:xfrm>
          <a:off x="0" y="0"/>
          <a:ext cx="0" cy="0"/>
          <a:chOff x="0" y="0"/>
          <a:chExt cx="0" cy="0"/>
        </a:xfrm>
      </p:grpSpPr>
      <p:sp>
        <p:nvSpPr>
          <p:cNvPr id="114" name="Google Shape;114;p23"/>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6000">
                <a:solidFill>
                  <a:schemeClr val="lt1"/>
                </a:solidFill>
                <a:latin typeface="Open Sans"/>
                <a:ea typeface="Open Sans"/>
                <a:cs typeface="Open Sans"/>
                <a:sym typeface="Open Sans"/>
              </a:rPr>
              <a:t>Data Augmentation</a:t>
            </a:r>
            <a:r>
              <a:rPr lang="en" sz="6000">
                <a:solidFill>
                  <a:schemeClr val="lt1"/>
                </a:solidFill>
                <a:latin typeface="Open Sans"/>
                <a:ea typeface="Open Sans"/>
                <a:cs typeface="Open Sans"/>
                <a:sym typeface="Open Sans"/>
              </a:rPr>
              <a:t> Techniques</a:t>
            </a:r>
            <a:endParaRPr sz="6000">
              <a:solidFill>
                <a:schemeClr val="lt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8" name="Shape 118"/>
        <p:cNvGrpSpPr/>
        <p:nvPr/>
      </p:nvGrpSpPr>
      <p:grpSpPr>
        <a:xfrm>
          <a:off x="0" y="0"/>
          <a:ext cx="0" cy="0"/>
          <a:chOff x="0" y="0"/>
          <a:chExt cx="0" cy="0"/>
        </a:xfrm>
      </p:grpSpPr>
      <p:sp>
        <p:nvSpPr>
          <p:cNvPr id="119" name="Google Shape;11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Back Translation</a:t>
            </a:r>
            <a:endParaRPr>
              <a:solidFill>
                <a:schemeClr val="lt1"/>
              </a:solidFill>
              <a:latin typeface="Open Sans"/>
              <a:ea typeface="Open Sans"/>
              <a:cs typeface="Open Sans"/>
              <a:sym typeface="Open Sans"/>
            </a:endParaRPr>
          </a:p>
        </p:txBody>
      </p:sp>
      <p:sp>
        <p:nvSpPr>
          <p:cNvPr id="120" name="Google Shape;120;p24"/>
          <p:cNvSpPr txBox="1"/>
          <p:nvPr>
            <p:ph idx="1" type="body"/>
          </p:nvPr>
        </p:nvSpPr>
        <p:spPr>
          <a:xfrm>
            <a:off x="311700" y="1152475"/>
            <a:ext cx="49203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500">
                <a:solidFill>
                  <a:schemeClr val="lt1"/>
                </a:solidFill>
                <a:latin typeface="Open Sans"/>
                <a:ea typeface="Open Sans"/>
                <a:cs typeface="Open Sans"/>
                <a:sym typeface="Open Sans"/>
              </a:rPr>
              <a:t>The back translation concept is straightforward and consists of three main steps.</a:t>
            </a:r>
            <a:endParaRPr sz="15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lt1"/>
              </a:solidFill>
              <a:latin typeface="Open Sans"/>
              <a:ea typeface="Open Sans"/>
              <a:cs typeface="Open Sans"/>
              <a:sym typeface="Open Sans"/>
            </a:endParaRPr>
          </a:p>
          <a:p>
            <a:pPr indent="-309562" lvl="0" marL="457200" rtl="0" algn="l">
              <a:spcBef>
                <a:spcPts val="0"/>
              </a:spcBef>
              <a:spcAft>
                <a:spcPts val="0"/>
              </a:spcAft>
              <a:buClr>
                <a:schemeClr val="lt1"/>
              </a:buClr>
              <a:buSzPct val="100000"/>
              <a:buFont typeface="Open Sans"/>
              <a:buAutoNum type="arabicPeriod"/>
            </a:pPr>
            <a:r>
              <a:rPr b="1" lang="en" sz="1500">
                <a:solidFill>
                  <a:schemeClr val="lt1"/>
                </a:solidFill>
                <a:latin typeface="Open Sans"/>
                <a:ea typeface="Open Sans"/>
                <a:cs typeface="Open Sans"/>
                <a:sym typeface="Open Sans"/>
              </a:rPr>
              <a:t>Temporary translation:</a:t>
            </a:r>
            <a:r>
              <a:rPr lang="en" sz="1500">
                <a:solidFill>
                  <a:schemeClr val="lt1"/>
                </a:solidFill>
                <a:latin typeface="Open Sans"/>
                <a:ea typeface="Open Sans"/>
                <a:cs typeface="Open Sans"/>
                <a:sym typeface="Open Sans"/>
              </a:rPr>
              <a:t> translate each of the original training labeled data into a different language. In our case, it will be from English to French.</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500">
              <a:solidFill>
                <a:schemeClr val="lt1"/>
              </a:solidFill>
              <a:latin typeface="Open Sans"/>
              <a:ea typeface="Open Sans"/>
              <a:cs typeface="Open Sans"/>
              <a:sym typeface="Open Sans"/>
            </a:endParaRPr>
          </a:p>
          <a:p>
            <a:pPr indent="-309562" lvl="0" marL="457200" rtl="0" algn="l">
              <a:spcBef>
                <a:spcPts val="0"/>
              </a:spcBef>
              <a:spcAft>
                <a:spcPts val="0"/>
              </a:spcAft>
              <a:buClr>
                <a:schemeClr val="lt1"/>
              </a:buClr>
              <a:buSzPct val="100000"/>
              <a:buFont typeface="Open Sans"/>
              <a:buAutoNum type="arabicPeriod"/>
            </a:pPr>
            <a:r>
              <a:rPr b="1" lang="en" sz="1500">
                <a:solidFill>
                  <a:schemeClr val="lt1"/>
                </a:solidFill>
                <a:latin typeface="Open Sans"/>
                <a:ea typeface="Open Sans"/>
                <a:cs typeface="Open Sans"/>
                <a:sym typeface="Open Sans"/>
              </a:rPr>
              <a:t>Back translation: </a:t>
            </a:r>
            <a:r>
              <a:rPr lang="en" sz="1500">
                <a:solidFill>
                  <a:schemeClr val="lt1"/>
                </a:solidFill>
                <a:latin typeface="Open Sans"/>
                <a:ea typeface="Open Sans"/>
                <a:cs typeface="Open Sans"/>
                <a:sym typeface="Open Sans"/>
              </a:rPr>
              <a:t>translate back each of those translated data into the original language, meaning a translation from French to English.</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500">
              <a:solidFill>
                <a:schemeClr val="lt1"/>
              </a:solidFill>
              <a:latin typeface="Open Sans"/>
              <a:ea typeface="Open Sans"/>
              <a:cs typeface="Open Sans"/>
              <a:sym typeface="Open Sans"/>
            </a:endParaRPr>
          </a:p>
          <a:p>
            <a:pPr indent="-309562" lvl="0" marL="457200" rtl="0" algn="l">
              <a:spcBef>
                <a:spcPts val="0"/>
              </a:spcBef>
              <a:spcAft>
                <a:spcPts val="0"/>
              </a:spcAft>
              <a:buClr>
                <a:schemeClr val="lt1"/>
              </a:buClr>
              <a:buSzPct val="100000"/>
              <a:buFont typeface="Open Sans"/>
              <a:buAutoNum type="arabicPeriod"/>
            </a:pPr>
            <a:r>
              <a:rPr b="1" lang="en" sz="1500">
                <a:solidFill>
                  <a:schemeClr val="lt1"/>
                </a:solidFill>
                <a:latin typeface="Open Sans"/>
                <a:ea typeface="Open Sans"/>
                <a:cs typeface="Open Sans"/>
                <a:sym typeface="Open Sans"/>
              </a:rPr>
              <a:t>Duplicate removal:</a:t>
            </a:r>
            <a:r>
              <a:rPr lang="en" sz="1500">
                <a:solidFill>
                  <a:schemeClr val="lt1"/>
                </a:solidFill>
                <a:latin typeface="Open Sans"/>
                <a:ea typeface="Open Sans"/>
                <a:cs typeface="Open Sans"/>
                <a:sym typeface="Open Sans"/>
              </a:rPr>
              <a:t> at the end of the process, we will have for each original text data, its corresponding back-translation. The goal here is to keep only one occurrence of each duplicate.</a:t>
            </a:r>
            <a:endParaRPr sz="1500">
              <a:solidFill>
                <a:schemeClr val="lt1"/>
              </a:solidFill>
              <a:latin typeface="Open Sans"/>
              <a:ea typeface="Open Sans"/>
              <a:cs typeface="Open Sans"/>
              <a:sym typeface="Open Sans"/>
            </a:endParaRPr>
          </a:p>
          <a:p>
            <a:pPr indent="0" lvl="0" marL="0" rtl="0" algn="l">
              <a:spcBef>
                <a:spcPts val="0"/>
              </a:spcBef>
              <a:spcAft>
                <a:spcPts val="1200"/>
              </a:spcAft>
              <a:buNone/>
            </a:pPr>
            <a:r>
              <a:t/>
            </a:r>
            <a:endParaRPr>
              <a:solidFill>
                <a:schemeClr val="lt1"/>
              </a:solidFill>
            </a:endParaRPr>
          </a:p>
        </p:txBody>
      </p:sp>
      <p:pic>
        <p:nvPicPr>
          <p:cNvPr descr="Text Data Augmentation with MarianMT" id="121" name="Google Shape;121;p24"/>
          <p:cNvPicPr preferRelativeResize="0"/>
          <p:nvPr/>
        </p:nvPicPr>
        <p:blipFill>
          <a:blip r:embed="rId3">
            <a:alphaModFix/>
          </a:blip>
          <a:stretch>
            <a:fillRect/>
          </a:stretch>
        </p:blipFill>
        <p:spPr>
          <a:xfrm>
            <a:off x="5145700" y="511375"/>
            <a:ext cx="3912000" cy="1445700"/>
          </a:xfrm>
          <a:prstGeom prst="rect">
            <a:avLst/>
          </a:prstGeom>
          <a:noFill/>
          <a:ln>
            <a:noFill/>
          </a:ln>
        </p:spPr>
      </p:pic>
      <p:pic>
        <p:nvPicPr>
          <p:cNvPr id="122" name="Google Shape;122;p24"/>
          <p:cNvPicPr preferRelativeResize="0"/>
          <p:nvPr/>
        </p:nvPicPr>
        <p:blipFill rotWithShape="1">
          <a:blip r:embed="rId4">
            <a:alphaModFix/>
          </a:blip>
          <a:srcRect b="0" l="0" r="22136" t="0"/>
          <a:stretch/>
        </p:blipFill>
        <p:spPr>
          <a:xfrm>
            <a:off x="5017850" y="2271800"/>
            <a:ext cx="4039851" cy="1553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animEffect filter="fade" transition="in">
                                      <p:cBhvr>
                                        <p:cTn dur="1000"/>
                                        <p:tgtEl>
                                          <p:spTgt spid="1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1" st="1"/>
                                            </p:txEl>
                                          </p:spTgt>
                                        </p:tgtEl>
                                        <p:attrNameLst>
                                          <p:attrName>style.visibility</p:attrName>
                                        </p:attrNameLst>
                                      </p:cBhvr>
                                      <p:to>
                                        <p:strVal val="visible"/>
                                      </p:to>
                                    </p:set>
                                    <p:animEffect filter="fade" transition="in">
                                      <p:cBhvr>
                                        <p:cTn dur="1000"/>
                                        <p:tgtEl>
                                          <p:spTgt spid="1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2" st="2"/>
                                            </p:txEl>
                                          </p:spTgt>
                                        </p:tgtEl>
                                        <p:attrNameLst>
                                          <p:attrName>style.visibility</p:attrName>
                                        </p:attrNameLst>
                                      </p:cBhvr>
                                      <p:to>
                                        <p:strVal val="visible"/>
                                      </p:to>
                                    </p:set>
                                    <p:animEffect filter="fade" transition="in">
                                      <p:cBhvr>
                                        <p:cTn dur="1000"/>
                                        <p:tgtEl>
                                          <p:spTgt spid="1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3" st="3"/>
                                            </p:txEl>
                                          </p:spTgt>
                                        </p:tgtEl>
                                        <p:attrNameLst>
                                          <p:attrName>style.visibility</p:attrName>
                                        </p:attrNameLst>
                                      </p:cBhvr>
                                      <p:to>
                                        <p:strVal val="visible"/>
                                      </p:to>
                                    </p:set>
                                    <p:animEffect filter="fade" transition="in">
                                      <p:cBhvr>
                                        <p:cTn dur="1000"/>
                                        <p:tgtEl>
                                          <p:spTgt spid="1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4" st="4"/>
                                            </p:txEl>
                                          </p:spTgt>
                                        </p:tgtEl>
                                        <p:attrNameLst>
                                          <p:attrName>style.visibility</p:attrName>
                                        </p:attrNameLst>
                                      </p:cBhvr>
                                      <p:to>
                                        <p:strVal val="visible"/>
                                      </p:to>
                                    </p:set>
                                    <p:animEffect filter="fade" transition="in">
                                      <p:cBhvr>
                                        <p:cTn dur="1000"/>
                                        <p:tgtEl>
                                          <p:spTgt spid="1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5" st="5"/>
                                            </p:txEl>
                                          </p:spTgt>
                                        </p:tgtEl>
                                        <p:attrNameLst>
                                          <p:attrName>style.visibility</p:attrName>
                                        </p:attrNameLst>
                                      </p:cBhvr>
                                      <p:to>
                                        <p:strVal val="visible"/>
                                      </p:to>
                                    </p:set>
                                    <p:animEffect filter="fade" transition="in">
                                      <p:cBhvr>
                                        <p:cTn dur="1000"/>
                                        <p:tgtEl>
                                          <p:spTgt spid="12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6" st="6"/>
                                            </p:txEl>
                                          </p:spTgt>
                                        </p:tgtEl>
                                        <p:attrNameLst>
                                          <p:attrName>style.visibility</p:attrName>
                                        </p:attrNameLst>
                                      </p:cBhvr>
                                      <p:to>
                                        <p:strVal val="visible"/>
                                      </p:to>
                                    </p:set>
                                    <p:animEffect filter="fade" transition="in">
                                      <p:cBhvr>
                                        <p:cTn dur="1000"/>
                                        <p:tgtEl>
                                          <p:spTgt spid="12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7" st="7"/>
                                            </p:txEl>
                                          </p:spTgt>
                                        </p:tgtEl>
                                        <p:attrNameLst>
                                          <p:attrName>style.visibility</p:attrName>
                                        </p:attrNameLst>
                                      </p:cBhvr>
                                      <p:to>
                                        <p:strVal val="visible"/>
                                      </p:to>
                                    </p:set>
                                    <p:animEffect filter="fade" transition="in">
                                      <p:cBhvr>
                                        <p:cTn dur="1000"/>
                                        <p:tgtEl>
                                          <p:spTgt spid="12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EDA</a:t>
            </a:r>
            <a:endParaRPr>
              <a:solidFill>
                <a:schemeClr val="lt1"/>
              </a:solidFill>
              <a:latin typeface="Open Sans"/>
              <a:ea typeface="Open Sans"/>
              <a:cs typeface="Open Sans"/>
              <a:sym typeface="Open Sans"/>
            </a:endParaRPr>
          </a:p>
        </p:txBody>
      </p:sp>
      <p:sp>
        <p:nvSpPr>
          <p:cNvPr id="128" name="Google Shape;128;p25"/>
          <p:cNvSpPr txBox="1"/>
          <p:nvPr>
            <p:ph idx="1" type="body"/>
          </p:nvPr>
        </p:nvSpPr>
        <p:spPr>
          <a:xfrm>
            <a:off x="311700" y="1152475"/>
            <a:ext cx="4585800" cy="3416400"/>
          </a:xfrm>
          <a:prstGeom prst="rect">
            <a:avLst/>
          </a:prstGeom>
        </p:spPr>
        <p:txBody>
          <a:bodyPr anchorCtr="0" anchor="t" bIns="91425" lIns="91425" spcFirstLastPara="1" rIns="91425" wrap="square" tIns="91425">
            <a:normAutofit fontScale="85000" lnSpcReduction="20000"/>
          </a:bodyPr>
          <a:lstStyle/>
          <a:p>
            <a:pPr indent="-309562" lvl="0" marL="457200" rtl="0" algn="l">
              <a:lnSpc>
                <a:spcPct val="115000"/>
              </a:lnSpc>
              <a:spcBef>
                <a:spcPts val="0"/>
              </a:spcBef>
              <a:spcAft>
                <a:spcPts val="0"/>
              </a:spcAft>
              <a:buClr>
                <a:schemeClr val="lt1"/>
              </a:buClr>
              <a:buSzPct val="100000"/>
              <a:buFont typeface="Open Sans"/>
              <a:buAutoNum type="arabicPeriod"/>
            </a:pPr>
            <a:r>
              <a:rPr b="1" lang="en" sz="1500">
                <a:solidFill>
                  <a:schemeClr val="lt1"/>
                </a:solidFill>
                <a:latin typeface="Open Sans"/>
                <a:ea typeface="Open Sans"/>
                <a:cs typeface="Open Sans"/>
                <a:sym typeface="Open Sans"/>
              </a:rPr>
              <a:t>Synonym Replacement (SR):</a:t>
            </a:r>
            <a:r>
              <a:rPr lang="en" sz="1500">
                <a:solidFill>
                  <a:schemeClr val="lt1"/>
                </a:solidFill>
                <a:latin typeface="Open Sans"/>
                <a:ea typeface="Open Sans"/>
                <a:cs typeface="Open Sans"/>
                <a:sym typeface="Open Sans"/>
              </a:rPr>
              <a:t> Select n non-stop words at random from the phrase. Each of these words should be swapped out with a random synonym.</a:t>
            </a:r>
            <a:endParaRPr sz="1500">
              <a:solidFill>
                <a:schemeClr val="lt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500">
              <a:solidFill>
                <a:schemeClr val="lt1"/>
              </a:solidFill>
              <a:latin typeface="Open Sans"/>
              <a:ea typeface="Open Sans"/>
              <a:cs typeface="Open Sans"/>
              <a:sym typeface="Open Sans"/>
            </a:endParaRPr>
          </a:p>
          <a:p>
            <a:pPr indent="-309562" lvl="0" marL="457200" rtl="0" algn="l">
              <a:lnSpc>
                <a:spcPct val="115000"/>
              </a:lnSpc>
              <a:spcBef>
                <a:spcPts val="0"/>
              </a:spcBef>
              <a:spcAft>
                <a:spcPts val="0"/>
              </a:spcAft>
              <a:buClr>
                <a:schemeClr val="lt1"/>
              </a:buClr>
              <a:buSzPct val="100000"/>
              <a:buFont typeface="Open Sans"/>
              <a:buAutoNum type="arabicPeriod"/>
            </a:pPr>
            <a:r>
              <a:rPr b="1" lang="en" sz="1500">
                <a:solidFill>
                  <a:schemeClr val="lt1"/>
                </a:solidFill>
                <a:latin typeface="Open Sans"/>
                <a:ea typeface="Open Sans"/>
                <a:cs typeface="Open Sans"/>
                <a:sym typeface="Open Sans"/>
              </a:rPr>
              <a:t>Random Insertion (RI): </a:t>
            </a:r>
            <a:r>
              <a:rPr lang="en" sz="1500">
                <a:solidFill>
                  <a:schemeClr val="lt1"/>
                </a:solidFill>
                <a:latin typeface="Open Sans"/>
                <a:ea typeface="Open Sans"/>
                <a:cs typeface="Open Sans"/>
                <a:sym typeface="Open Sans"/>
              </a:rPr>
              <a:t>Locate a random synonym for a random word that isn't a stop word in the phrase. Put that antonym in any arbitrary part of the text. Repeat this n times.</a:t>
            </a:r>
            <a:endParaRPr sz="1500">
              <a:solidFill>
                <a:schemeClr val="lt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500">
              <a:solidFill>
                <a:schemeClr val="lt1"/>
              </a:solidFill>
              <a:latin typeface="Open Sans"/>
              <a:ea typeface="Open Sans"/>
              <a:cs typeface="Open Sans"/>
              <a:sym typeface="Open Sans"/>
            </a:endParaRPr>
          </a:p>
          <a:p>
            <a:pPr indent="-309562" lvl="0" marL="457200" rtl="0" algn="l">
              <a:lnSpc>
                <a:spcPct val="115000"/>
              </a:lnSpc>
              <a:spcBef>
                <a:spcPts val="0"/>
              </a:spcBef>
              <a:spcAft>
                <a:spcPts val="0"/>
              </a:spcAft>
              <a:buClr>
                <a:schemeClr val="lt1"/>
              </a:buClr>
              <a:buSzPct val="100000"/>
              <a:buFont typeface="Open Sans"/>
              <a:buAutoNum type="arabicPeriod"/>
            </a:pPr>
            <a:r>
              <a:rPr b="1" lang="en" sz="1500">
                <a:solidFill>
                  <a:schemeClr val="lt1"/>
                </a:solidFill>
                <a:latin typeface="Open Sans"/>
                <a:ea typeface="Open Sans"/>
                <a:cs typeface="Open Sans"/>
                <a:sym typeface="Open Sans"/>
              </a:rPr>
              <a:t>Random Swap:</a:t>
            </a:r>
            <a:r>
              <a:rPr lang="en" sz="1500">
                <a:solidFill>
                  <a:schemeClr val="lt1"/>
                </a:solidFill>
                <a:latin typeface="Open Sans"/>
                <a:ea typeface="Open Sans"/>
                <a:cs typeface="Open Sans"/>
                <a:sym typeface="Open Sans"/>
              </a:rPr>
              <a:t> Switch the locations of two randomly selected words in the phrase repeat this n times.</a:t>
            </a:r>
            <a:endParaRPr sz="1500">
              <a:solidFill>
                <a:schemeClr val="lt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500">
              <a:solidFill>
                <a:schemeClr val="lt1"/>
              </a:solidFill>
              <a:latin typeface="Open Sans"/>
              <a:ea typeface="Open Sans"/>
              <a:cs typeface="Open Sans"/>
              <a:sym typeface="Open Sans"/>
            </a:endParaRPr>
          </a:p>
          <a:p>
            <a:pPr indent="-309562" lvl="0" marL="457200" rtl="0" algn="l">
              <a:lnSpc>
                <a:spcPct val="115000"/>
              </a:lnSpc>
              <a:spcBef>
                <a:spcPts val="0"/>
              </a:spcBef>
              <a:spcAft>
                <a:spcPts val="0"/>
              </a:spcAft>
              <a:buClr>
                <a:schemeClr val="lt1"/>
              </a:buClr>
              <a:buSzPct val="100000"/>
              <a:buFont typeface="Open Sans"/>
              <a:buAutoNum type="arabicPeriod"/>
            </a:pPr>
            <a:r>
              <a:rPr b="1" lang="en" sz="1500">
                <a:solidFill>
                  <a:schemeClr val="lt1"/>
                </a:solidFill>
                <a:latin typeface="Open Sans"/>
                <a:ea typeface="Open Sans"/>
                <a:cs typeface="Open Sans"/>
                <a:sym typeface="Open Sans"/>
              </a:rPr>
              <a:t>Random Deletion (RD):</a:t>
            </a:r>
            <a:r>
              <a:rPr lang="en" sz="1500">
                <a:solidFill>
                  <a:schemeClr val="lt1"/>
                </a:solidFill>
                <a:latin typeface="Open Sans"/>
                <a:ea typeface="Open Sans"/>
                <a:cs typeface="Open Sans"/>
                <a:sym typeface="Open Sans"/>
              </a:rPr>
              <a:t> Using probability p, randomly eliminate each word from the phrase.</a:t>
            </a:r>
            <a:endParaRPr sz="1500">
              <a:solidFill>
                <a:schemeClr val="lt1"/>
              </a:solidFill>
              <a:latin typeface="Open Sans"/>
              <a:ea typeface="Open Sans"/>
              <a:cs typeface="Open Sans"/>
              <a:sym typeface="Open Sans"/>
            </a:endParaRPr>
          </a:p>
          <a:p>
            <a:pPr indent="0" lvl="0" marL="0" rtl="0" algn="l">
              <a:spcBef>
                <a:spcPts val="0"/>
              </a:spcBef>
              <a:spcAft>
                <a:spcPts val="1200"/>
              </a:spcAft>
              <a:buNone/>
            </a:pPr>
            <a:r>
              <a:t/>
            </a:r>
            <a:endParaRPr>
              <a:solidFill>
                <a:schemeClr val="lt1"/>
              </a:solidFill>
            </a:endParaRPr>
          </a:p>
        </p:txBody>
      </p:sp>
      <p:pic>
        <p:nvPicPr>
          <p:cNvPr id="129" name="Google Shape;129;p25"/>
          <p:cNvPicPr preferRelativeResize="0"/>
          <p:nvPr/>
        </p:nvPicPr>
        <p:blipFill>
          <a:blip r:embed="rId3">
            <a:alphaModFix/>
          </a:blip>
          <a:stretch>
            <a:fillRect/>
          </a:stretch>
        </p:blipFill>
        <p:spPr>
          <a:xfrm>
            <a:off x="4951550" y="206325"/>
            <a:ext cx="3941701" cy="2104792"/>
          </a:xfrm>
          <a:prstGeom prst="rect">
            <a:avLst/>
          </a:prstGeom>
          <a:noFill/>
          <a:ln>
            <a:noFill/>
          </a:ln>
        </p:spPr>
      </p:pic>
      <p:pic>
        <p:nvPicPr>
          <p:cNvPr id="130" name="Google Shape;130;p25"/>
          <p:cNvPicPr preferRelativeResize="0"/>
          <p:nvPr/>
        </p:nvPicPr>
        <p:blipFill rotWithShape="1">
          <a:blip r:embed="rId4">
            <a:alphaModFix/>
          </a:blip>
          <a:srcRect b="0" l="0" r="25194" t="0"/>
          <a:stretch/>
        </p:blipFill>
        <p:spPr>
          <a:xfrm>
            <a:off x="4897500" y="2571750"/>
            <a:ext cx="3941700" cy="17578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0" st="0"/>
                                            </p:txEl>
                                          </p:spTgt>
                                        </p:tgtEl>
                                        <p:attrNameLst>
                                          <p:attrName>style.visibility</p:attrName>
                                        </p:attrNameLst>
                                      </p:cBhvr>
                                      <p:to>
                                        <p:strVal val="visible"/>
                                      </p:to>
                                    </p:set>
                                    <p:animEffect filter="fade" transition="in">
                                      <p:cBhvr>
                                        <p:cTn dur="1000"/>
                                        <p:tgtEl>
                                          <p:spTgt spid="1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 st="1"/>
                                            </p:txEl>
                                          </p:spTgt>
                                        </p:tgtEl>
                                        <p:attrNameLst>
                                          <p:attrName>style.visibility</p:attrName>
                                        </p:attrNameLst>
                                      </p:cBhvr>
                                      <p:to>
                                        <p:strVal val="visible"/>
                                      </p:to>
                                    </p:set>
                                    <p:animEffect filter="fade" transition="in">
                                      <p:cBhvr>
                                        <p:cTn dur="1000"/>
                                        <p:tgtEl>
                                          <p:spTgt spid="1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2" st="2"/>
                                            </p:txEl>
                                          </p:spTgt>
                                        </p:tgtEl>
                                        <p:attrNameLst>
                                          <p:attrName>style.visibility</p:attrName>
                                        </p:attrNameLst>
                                      </p:cBhvr>
                                      <p:to>
                                        <p:strVal val="visible"/>
                                      </p:to>
                                    </p:set>
                                    <p:animEffect filter="fade" transition="in">
                                      <p:cBhvr>
                                        <p:cTn dur="1000"/>
                                        <p:tgtEl>
                                          <p:spTgt spid="1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3" st="3"/>
                                            </p:txEl>
                                          </p:spTgt>
                                        </p:tgtEl>
                                        <p:attrNameLst>
                                          <p:attrName>style.visibility</p:attrName>
                                        </p:attrNameLst>
                                      </p:cBhvr>
                                      <p:to>
                                        <p:strVal val="visible"/>
                                      </p:to>
                                    </p:set>
                                    <p:animEffect filter="fade" transition="in">
                                      <p:cBhvr>
                                        <p:cTn dur="1000"/>
                                        <p:tgtEl>
                                          <p:spTgt spid="1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4" st="4"/>
                                            </p:txEl>
                                          </p:spTgt>
                                        </p:tgtEl>
                                        <p:attrNameLst>
                                          <p:attrName>style.visibility</p:attrName>
                                        </p:attrNameLst>
                                      </p:cBhvr>
                                      <p:to>
                                        <p:strVal val="visible"/>
                                      </p:to>
                                    </p:set>
                                    <p:animEffect filter="fade" transition="in">
                                      <p:cBhvr>
                                        <p:cTn dur="1000"/>
                                        <p:tgtEl>
                                          <p:spTgt spid="1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5" st="5"/>
                                            </p:txEl>
                                          </p:spTgt>
                                        </p:tgtEl>
                                        <p:attrNameLst>
                                          <p:attrName>style.visibility</p:attrName>
                                        </p:attrNameLst>
                                      </p:cBhvr>
                                      <p:to>
                                        <p:strVal val="visible"/>
                                      </p:to>
                                    </p:set>
                                    <p:animEffect filter="fade" transition="in">
                                      <p:cBhvr>
                                        <p:cTn dur="1000"/>
                                        <p:tgtEl>
                                          <p:spTgt spid="1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6" st="6"/>
                                            </p:txEl>
                                          </p:spTgt>
                                        </p:tgtEl>
                                        <p:attrNameLst>
                                          <p:attrName>style.visibility</p:attrName>
                                        </p:attrNameLst>
                                      </p:cBhvr>
                                      <p:to>
                                        <p:strVal val="visible"/>
                                      </p:to>
                                    </p:set>
                                    <p:animEffect filter="fade" transition="in">
                                      <p:cBhvr>
                                        <p:cTn dur="1000"/>
                                        <p:tgtEl>
                                          <p:spTgt spid="12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7" st="7"/>
                                            </p:txEl>
                                          </p:spTgt>
                                        </p:tgtEl>
                                        <p:attrNameLst>
                                          <p:attrName>style.visibility</p:attrName>
                                        </p:attrNameLst>
                                      </p:cBhvr>
                                      <p:to>
                                        <p:strVal val="visible"/>
                                      </p:to>
                                    </p:set>
                                    <p:animEffect filter="fade" transition="in">
                                      <p:cBhvr>
                                        <p:cTn dur="1000"/>
                                        <p:tgtEl>
                                          <p:spTgt spid="12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4" name="Shape 134"/>
        <p:cNvGrpSpPr/>
        <p:nvPr/>
      </p:nvGrpSpPr>
      <p:grpSpPr>
        <a:xfrm>
          <a:off x="0" y="0"/>
          <a:ext cx="0" cy="0"/>
          <a:chOff x="0" y="0"/>
          <a:chExt cx="0" cy="0"/>
        </a:xfrm>
      </p:grpSpPr>
      <p:sp>
        <p:nvSpPr>
          <p:cNvPr id="135" name="Google Shape;135;p26"/>
          <p:cNvSpPr txBox="1"/>
          <p:nvPr>
            <p:ph type="title"/>
          </p:nvPr>
        </p:nvSpPr>
        <p:spPr>
          <a:xfrm>
            <a:off x="154350" y="81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SMOTE-ENN </a:t>
            </a:r>
            <a:r>
              <a:rPr lang="en" sz="2022">
                <a:solidFill>
                  <a:schemeClr val="lt1"/>
                </a:solidFill>
                <a:latin typeface="Open Sans"/>
                <a:ea typeface="Open Sans"/>
                <a:cs typeface="Open Sans"/>
                <a:sym typeface="Open Sans"/>
              </a:rPr>
              <a:t>(Edited Nearest Neighbor)</a:t>
            </a:r>
            <a:endParaRPr sz="2022">
              <a:solidFill>
                <a:schemeClr val="lt1"/>
              </a:solidFill>
              <a:latin typeface="Open Sans"/>
              <a:ea typeface="Open Sans"/>
              <a:cs typeface="Open Sans"/>
              <a:sym typeface="Open Sans"/>
            </a:endParaRPr>
          </a:p>
        </p:txBody>
      </p:sp>
      <p:sp>
        <p:nvSpPr>
          <p:cNvPr id="136" name="Google Shape;136;p26"/>
          <p:cNvSpPr txBox="1"/>
          <p:nvPr>
            <p:ph idx="1" type="body"/>
          </p:nvPr>
        </p:nvSpPr>
        <p:spPr>
          <a:xfrm>
            <a:off x="85500" y="696350"/>
            <a:ext cx="4310700" cy="42801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This method combines the SMOTE ability to generate synthetic examples for minority class and ENN ability to delete some observations from both classes that are identified as having different class between the observation’s class and its K-nearest neighbor majority class. </a:t>
            </a:r>
            <a:endParaRPr sz="1500">
              <a:solidFill>
                <a:schemeClr val="lt1"/>
              </a:solidFill>
              <a:latin typeface="Open Sans"/>
              <a:ea typeface="Open Sans"/>
              <a:cs typeface="Open Sans"/>
              <a:sym typeface="Open Sans"/>
            </a:endParaRPr>
          </a:p>
          <a:p>
            <a:pPr indent="-323850" lvl="1" marL="914400" rtl="0" algn="l">
              <a:spcBef>
                <a:spcPts val="0"/>
              </a:spcBef>
              <a:spcAft>
                <a:spcPts val="0"/>
              </a:spcAft>
              <a:buClr>
                <a:schemeClr val="lt1"/>
              </a:buClr>
              <a:buSzPts val="1500"/>
              <a:buFont typeface="Open Sans"/>
              <a:buAutoNum type="alphaLcPeriod"/>
            </a:pPr>
            <a:r>
              <a:rPr lang="en" sz="1500">
                <a:solidFill>
                  <a:schemeClr val="lt1"/>
                </a:solidFill>
                <a:latin typeface="Open Sans"/>
                <a:ea typeface="Open Sans"/>
                <a:cs typeface="Open Sans"/>
                <a:sym typeface="Open Sans"/>
              </a:rPr>
              <a:t>Choose random data from the minority class.</a:t>
            </a:r>
            <a:endParaRPr sz="1500">
              <a:solidFill>
                <a:schemeClr val="lt1"/>
              </a:solidFill>
              <a:latin typeface="Open Sans"/>
              <a:ea typeface="Open Sans"/>
              <a:cs typeface="Open Sans"/>
              <a:sym typeface="Open Sans"/>
            </a:endParaRPr>
          </a:p>
          <a:p>
            <a:pPr indent="-323850" lvl="1" marL="914400" rtl="0" algn="l">
              <a:spcBef>
                <a:spcPts val="0"/>
              </a:spcBef>
              <a:spcAft>
                <a:spcPts val="0"/>
              </a:spcAft>
              <a:buClr>
                <a:schemeClr val="lt1"/>
              </a:buClr>
              <a:buSzPts val="1500"/>
              <a:buFont typeface="Open Sans"/>
              <a:buAutoNum type="alphaLcPeriod"/>
            </a:pPr>
            <a:r>
              <a:rPr lang="en" sz="1500">
                <a:solidFill>
                  <a:schemeClr val="lt1"/>
                </a:solidFill>
                <a:latin typeface="Open Sans"/>
                <a:ea typeface="Open Sans"/>
                <a:cs typeface="Open Sans"/>
                <a:sym typeface="Open Sans"/>
              </a:rPr>
              <a:t>Calculate the distance between the random data and its k nearest neighbors.</a:t>
            </a:r>
            <a:endParaRPr sz="1500">
              <a:solidFill>
                <a:schemeClr val="lt1"/>
              </a:solidFill>
              <a:latin typeface="Open Sans"/>
              <a:ea typeface="Open Sans"/>
              <a:cs typeface="Open Sans"/>
              <a:sym typeface="Open Sans"/>
            </a:endParaRPr>
          </a:p>
          <a:p>
            <a:pPr indent="-323850" lvl="1" marL="914400" rtl="0" algn="l">
              <a:spcBef>
                <a:spcPts val="0"/>
              </a:spcBef>
              <a:spcAft>
                <a:spcPts val="0"/>
              </a:spcAft>
              <a:buClr>
                <a:schemeClr val="lt1"/>
              </a:buClr>
              <a:buSzPts val="1500"/>
              <a:buFont typeface="Open Sans"/>
              <a:buAutoNum type="alphaLcPeriod"/>
            </a:pPr>
            <a:r>
              <a:rPr lang="en" sz="1500">
                <a:solidFill>
                  <a:schemeClr val="lt1"/>
                </a:solidFill>
                <a:latin typeface="Open Sans"/>
                <a:ea typeface="Open Sans"/>
                <a:cs typeface="Open Sans"/>
                <a:sym typeface="Open Sans"/>
              </a:rPr>
              <a:t>Multiply the difference with a random number between 0 and 1, then add the result to the minority class as a synthetic sample.</a:t>
            </a:r>
            <a:endParaRPr sz="1500">
              <a:solidFill>
                <a:schemeClr val="lt1"/>
              </a:solidFill>
              <a:latin typeface="Open Sans"/>
              <a:ea typeface="Open Sans"/>
              <a:cs typeface="Open Sans"/>
              <a:sym typeface="Open Sans"/>
            </a:endParaRPr>
          </a:p>
          <a:p>
            <a:pPr indent="0" lvl="0" marL="914400" rtl="0" algn="l">
              <a:spcBef>
                <a:spcPts val="0"/>
              </a:spcBef>
              <a:spcAft>
                <a:spcPts val="0"/>
              </a:spcAft>
              <a:buNone/>
            </a:pPr>
            <a:r>
              <a:t/>
            </a:r>
            <a:endParaRPr sz="1500">
              <a:solidFill>
                <a:schemeClr val="lt1"/>
              </a:solidFill>
              <a:latin typeface="Open Sans"/>
              <a:ea typeface="Open Sans"/>
              <a:cs typeface="Open Sans"/>
              <a:sym typeface="Open Sans"/>
            </a:endParaRPr>
          </a:p>
        </p:txBody>
      </p:sp>
      <p:pic>
        <p:nvPicPr>
          <p:cNvPr id="137" name="Google Shape;137;p26"/>
          <p:cNvPicPr preferRelativeResize="0"/>
          <p:nvPr/>
        </p:nvPicPr>
        <p:blipFill>
          <a:blip r:embed="rId3">
            <a:alphaModFix/>
          </a:blip>
          <a:stretch>
            <a:fillRect/>
          </a:stretch>
        </p:blipFill>
        <p:spPr>
          <a:xfrm>
            <a:off x="4337050" y="573800"/>
            <a:ext cx="4651801" cy="1954499"/>
          </a:xfrm>
          <a:prstGeom prst="rect">
            <a:avLst/>
          </a:prstGeom>
          <a:noFill/>
          <a:ln>
            <a:noFill/>
          </a:ln>
        </p:spPr>
      </p:pic>
      <p:pic>
        <p:nvPicPr>
          <p:cNvPr id="138" name="Google Shape;138;p26"/>
          <p:cNvPicPr preferRelativeResize="0"/>
          <p:nvPr/>
        </p:nvPicPr>
        <p:blipFill rotWithShape="1">
          <a:blip r:embed="rId4">
            <a:alphaModFix/>
          </a:blip>
          <a:srcRect b="12879" l="34262" r="0" t="51970"/>
          <a:stretch/>
        </p:blipFill>
        <p:spPr>
          <a:xfrm>
            <a:off x="4572000" y="3033125"/>
            <a:ext cx="4235325" cy="1786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0" st="0"/>
                                            </p:txEl>
                                          </p:spTgt>
                                        </p:tgtEl>
                                        <p:attrNameLst>
                                          <p:attrName>style.visibility</p:attrName>
                                        </p:attrNameLst>
                                      </p:cBhvr>
                                      <p:to>
                                        <p:strVal val="visible"/>
                                      </p:to>
                                    </p:set>
                                    <p:animEffect filter="fade" transition="in">
                                      <p:cBhvr>
                                        <p:cTn dur="1000"/>
                                        <p:tgtEl>
                                          <p:spTgt spid="1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1" st="1"/>
                                            </p:txEl>
                                          </p:spTgt>
                                        </p:tgtEl>
                                        <p:attrNameLst>
                                          <p:attrName>style.visibility</p:attrName>
                                        </p:attrNameLst>
                                      </p:cBhvr>
                                      <p:to>
                                        <p:strVal val="visible"/>
                                      </p:to>
                                    </p:set>
                                    <p:animEffect filter="fade" transition="in">
                                      <p:cBhvr>
                                        <p:cTn dur="1000"/>
                                        <p:tgtEl>
                                          <p:spTgt spid="1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2" st="2"/>
                                            </p:txEl>
                                          </p:spTgt>
                                        </p:tgtEl>
                                        <p:attrNameLst>
                                          <p:attrName>style.visibility</p:attrName>
                                        </p:attrNameLst>
                                      </p:cBhvr>
                                      <p:to>
                                        <p:strVal val="visible"/>
                                      </p:to>
                                    </p:set>
                                    <p:animEffect filter="fade" transition="in">
                                      <p:cBhvr>
                                        <p:cTn dur="1000"/>
                                        <p:tgtEl>
                                          <p:spTgt spid="1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3" st="3"/>
                                            </p:txEl>
                                          </p:spTgt>
                                        </p:tgtEl>
                                        <p:attrNameLst>
                                          <p:attrName>style.visibility</p:attrName>
                                        </p:attrNameLst>
                                      </p:cBhvr>
                                      <p:to>
                                        <p:strVal val="visible"/>
                                      </p:to>
                                    </p:set>
                                    <p:animEffect filter="fade" transition="in">
                                      <p:cBhvr>
                                        <p:cTn dur="1000"/>
                                        <p:tgtEl>
                                          <p:spTgt spid="13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4" st="4"/>
                                            </p:txEl>
                                          </p:spTgt>
                                        </p:tgtEl>
                                        <p:attrNameLst>
                                          <p:attrName>style.visibility</p:attrName>
                                        </p:attrNameLst>
                                      </p:cBhvr>
                                      <p:to>
                                        <p:strVal val="visible"/>
                                      </p:to>
                                    </p:set>
                                    <p:animEffect filter="fade" transition="in">
                                      <p:cBhvr>
                                        <p:cTn dur="1000"/>
                                        <p:tgtEl>
                                          <p:spTgt spid="13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BERT Contextual Embedding</a:t>
            </a:r>
            <a:endParaRPr>
              <a:solidFill>
                <a:schemeClr val="lt1"/>
              </a:solidFill>
              <a:latin typeface="Open Sans"/>
              <a:ea typeface="Open Sans"/>
              <a:cs typeface="Open Sans"/>
              <a:sym typeface="Open Sans"/>
            </a:endParaRPr>
          </a:p>
        </p:txBody>
      </p:sp>
      <p:sp>
        <p:nvSpPr>
          <p:cNvPr id="144" name="Google Shape;144;p27"/>
          <p:cNvSpPr txBox="1"/>
          <p:nvPr>
            <p:ph idx="1" type="body"/>
          </p:nvPr>
        </p:nvSpPr>
        <p:spPr>
          <a:xfrm>
            <a:off x="56000" y="1162300"/>
            <a:ext cx="3730200" cy="34164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We assume an invariance that sentences are natural even if the words in the sentences are replaced with other words with paradigmatic relations.</a:t>
            </a:r>
            <a:endParaRPr sz="15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5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 At the word places, we stochastically swap out words with others that a bidirectional language model predicts. There are many context-sensitive terms, but they are all acceptable for enhancing the original language.</a:t>
            </a:r>
            <a:endParaRPr sz="1500">
              <a:solidFill>
                <a:schemeClr val="lt1"/>
              </a:solidFill>
              <a:latin typeface="Open Sans"/>
              <a:ea typeface="Open Sans"/>
              <a:cs typeface="Open Sans"/>
              <a:sym typeface="Open Sans"/>
            </a:endParaRPr>
          </a:p>
        </p:txBody>
      </p:sp>
      <p:pic>
        <p:nvPicPr>
          <p:cNvPr descr="https://i.ibb.co/tCcfQNy/textual-example.png" id="145" name="Google Shape;145;p27"/>
          <p:cNvPicPr preferRelativeResize="0"/>
          <p:nvPr/>
        </p:nvPicPr>
        <p:blipFill rotWithShape="1">
          <a:blip r:embed="rId3">
            <a:alphaModFix/>
          </a:blip>
          <a:srcRect b="20989" l="3358" r="3877" t="16782"/>
          <a:stretch/>
        </p:blipFill>
        <p:spPr>
          <a:xfrm>
            <a:off x="3557950" y="1162300"/>
            <a:ext cx="5586050" cy="991475"/>
          </a:xfrm>
          <a:prstGeom prst="rect">
            <a:avLst/>
          </a:prstGeom>
          <a:noFill/>
          <a:ln>
            <a:noFill/>
          </a:ln>
        </p:spPr>
      </p:pic>
      <p:pic>
        <p:nvPicPr>
          <p:cNvPr id="146" name="Google Shape;146;p27"/>
          <p:cNvPicPr preferRelativeResize="0"/>
          <p:nvPr/>
        </p:nvPicPr>
        <p:blipFill>
          <a:blip r:embed="rId4">
            <a:alphaModFix/>
          </a:blip>
          <a:stretch>
            <a:fillRect/>
          </a:stretch>
        </p:blipFill>
        <p:spPr>
          <a:xfrm>
            <a:off x="3769200" y="2527500"/>
            <a:ext cx="5308150" cy="1853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0" st="0"/>
                                            </p:txEl>
                                          </p:spTgt>
                                        </p:tgtEl>
                                        <p:attrNameLst>
                                          <p:attrName>style.visibility</p:attrName>
                                        </p:attrNameLst>
                                      </p:cBhvr>
                                      <p:to>
                                        <p:strVal val="visible"/>
                                      </p:to>
                                    </p:set>
                                    <p:animEffect filter="fade" transition="in">
                                      <p:cBhvr>
                                        <p:cTn dur="1000"/>
                                        <p:tgtEl>
                                          <p:spTgt spid="1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1" st="1"/>
                                            </p:txEl>
                                          </p:spTgt>
                                        </p:tgtEl>
                                        <p:attrNameLst>
                                          <p:attrName>style.visibility</p:attrName>
                                        </p:attrNameLst>
                                      </p:cBhvr>
                                      <p:to>
                                        <p:strVal val="visible"/>
                                      </p:to>
                                    </p:set>
                                    <p:animEffect filter="fade" transition="in">
                                      <p:cBhvr>
                                        <p:cTn dur="1000"/>
                                        <p:tgtEl>
                                          <p:spTgt spid="1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2" st="2"/>
                                            </p:txEl>
                                          </p:spTgt>
                                        </p:tgtEl>
                                        <p:attrNameLst>
                                          <p:attrName>style.visibility</p:attrName>
                                        </p:attrNameLst>
                                      </p:cBhvr>
                                      <p:to>
                                        <p:strVal val="visible"/>
                                      </p:to>
                                    </p:set>
                                    <p:animEffect filter="fade" transition="in">
                                      <p:cBhvr>
                                        <p:cTn dur="1000"/>
                                        <p:tgtEl>
                                          <p:spTgt spid="1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0" name="Shape 150"/>
        <p:cNvGrpSpPr/>
        <p:nvPr/>
      </p:nvGrpSpPr>
      <p:grpSpPr>
        <a:xfrm>
          <a:off x="0" y="0"/>
          <a:ext cx="0" cy="0"/>
          <a:chOff x="0" y="0"/>
          <a:chExt cx="0" cy="0"/>
        </a:xfrm>
      </p:grpSpPr>
      <p:sp>
        <p:nvSpPr>
          <p:cNvPr id="151" name="Google Shape;151;p28"/>
          <p:cNvSpPr txBox="1"/>
          <p:nvPr/>
        </p:nvSpPr>
        <p:spPr>
          <a:xfrm>
            <a:off x="717925" y="383550"/>
            <a:ext cx="56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2" name="Google Shape;152;p28"/>
          <p:cNvPicPr preferRelativeResize="0"/>
          <p:nvPr/>
        </p:nvPicPr>
        <p:blipFill>
          <a:blip r:embed="rId3">
            <a:alphaModFix/>
          </a:blip>
          <a:stretch>
            <a:fillRect/>
          </a:stretch>
        </p:blipFill>
        <p:spPr>
          <a:xfrm>
            <a:off x="611500" y="219725"/>
            <a:ext cx="8078346" cy="4054951"/>
          </a:xfrm>
          <a:prstGeom prst="rect">
            <a:avLst/>
          </a:prstGeom>
          <a:noFill/>
          <a:ln>
            <a:noFill/>
          </a:ln>
        </p:spPr>
      </p:pic>
      <p:sp>
        <p:nvSpPr>
          <p:cNvPr id="153" name="Google Shape;153;p28"/>
          <p:cNvSpPr txBox="1"/>
          <p:nvPr/>
        </p:nvSpPr>
        <p:spPr>
          <a:xfrm>
            <a:off x="3277425" y="4474725"/>
            <a:ext cx="39240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highlight>
                  <a:schemeClr val="dk1"/>
                </a:highlight>
                <a:latin typeface="Open Sans"/>
                <a:ea typeface="Open Sans"/>
                <a:cs typeface="Open Sans"/>
                <a:sym typeface="Open Sans"/>
              </a:rPr>
              <a:t>Link : </a:t>
            </a:r>
            <a:r>
              <a:rPr lang="en" sz="1100" u="sng">
                <a:solidFill>
                  <a:schemeClr val="lt1"/>
                </a:solidFill>
                <a:highlight>
                  <a:schemeClr val="dk1"/>
                </a:highlight>
                <a:latin typeface="Open Sans"/>
                <a:ea typeface="Open Sans"/>
                <a:cs typeface="Open Sans"/>
                <a:sym typeface="Open Sans"/>
                <a:hlinkClick r:id="rId4">
                  <a:extLst>
                    <a:ext uri="{A12FA001-AC4F-418D-AE19-62706E023703}">
                      <ahyp:hlinkClr val="tx"/>
                    </a:ext>
                  </a:extLst>
                </a:hlinkClick>
              </a:rPr>
              <a:t>https://plotly.com/~dhyan1999/1/</a:t>
            </a:r>
            <a:r>
              <a:rPr lang="en" sz="1100">
                <a:solidFill>
                  <a:schemeClr val="lt1"/>
                </a:solidFill>
                <a:highlight>
                  <a:schemeClr val="dk1"/>
                </a:highlight>
                <a:latin typeface="Open Sans"/>
                <a:ea typeface="Open Sans"/>
                <a:cs typeface="Open Sans"/>
                <a:sym typeface="Open Sans"/>
              </a:rPr>
              <a:t>  </a:t>
            </a:r>
            <a:endParaRPr>
              <a:solidFill>
                <a:schemeClr val="lt1"/>
              </a:solidFill>
              <a:highlight>
                <a:schemeClr val="dk1"/>
              </a:highlight>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7" name="Shape 157"/>
        <p:cNvGrpSpPr/>
        <p:nvPr/>
      </p:nvGrpSpPr>
      <p:grpSpPr>
        <a:xfrm>
          <a:off x="0" y="0"/>
          <a:ext cx="0" cy="0"/>
          <a:chOff x="0" y="0"/>
          <a:chExt cx="0" cy="0"/>
        </a:xfrm>
      </p:grpSpPr>
      <p:sp>
        <p:nvSpPr>
          <p:cNvPr id="158" name="Google Shape;158;p29"/>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6000">
                <a:solidFill>
                  <a:schemeClr val="lt1"/>
                </a:solidFill>
                <a:latin typeface="Open Sans"/>
                <a:ea typeface="Open Sans"/>
                <a:cs typeface="Open Sans"/>
                <a:sym typeface="Open Sans"/>
              </a:rPr>
              <a:t>Models</a:t>
            </a:r>
            <a:endParaRPr sz="6000">
              <a:solidFill>
                <a:schemeClr val="lt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2" name="Shape 162"/>
        <p:cNvGrpSpPr/>
        <p:nvPr/>
      </p:nvGrpSpPr>
      <p:grpSpPr>
        <a:xfrm>
          <a:off x="0" y="0"/>
          <a:ext cx="0" cy="0"/>
          <a:chOff x="0" y="0"/>
          <a:chExt cx="0" cy="0"/>
        </a:xfrm>
      </p:grpSpPr>
      <p:sp>
        <p:nvSpPr>
          <p:cNvPr id="163" name="Google Shape;16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Machine Learning Model</a:t>
            </a:r>
            <a:r>
              <a:rPr lang="en">
                <a:latin typeface="Open Sans"/>
                <a:ea typeface="Open Sans"/>
                <a:cs typeface="Open Sans"/>
                <a:sym typeface="Open Sans"/>
              </a:rPr>
              <a:t>s</a:t>
            </a:r>
            <a:endParaRPr>
              <a:latin typeface="Open Sans"/>
              <a:ea typeface="Open Sans"/>
              <a:cs typeface="Open Sans"/>
              <a:sym typeface="Open Sans"/>
            </a:endParaRPr>
          </a:p>
        </p:txBody>
      </p:sp>
      <p:sp>
        <p:nvSpPr>
          <p:cNvPr id="164" name="Google Shape;164;p30"/>
          <p:cNvSpPr txBox="1"/>
          <p:nvPr>
            <p:ph idx="1" type="body"/>
          </p:nvPr>
        </p:nvSpPr>
        <p:spPr>
          <a:xfrm>
            <a:off x="311700" y="1152475"/>
            <a:ext cx="46647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lt1"/>
              </a:buClr>
              <a:buSzPts val="1500"/>
              <a:buFont typeface="Open Sans"/>
              <a:buAutoNum type="arabicPeriod"/>
            </a:pPr>
            <a:r>
              <a:rPr lang="en" sz="1500">
                <a:solidFill>
                  <a:schemeClr val="lt1"/>
                </a:solidFill>
                <a:latin typeface="Open Sans"/>
                <a:ea typeface="Open Sans"/>
                <a:cs typeface="Open Sans"/>
                <a:sym typeface="Open Sans"/>
              </a:rPr>
              <a:t>Random Forest :</a:t>
            </a:r>
            <a:endParaRPr sz="1500">
              <a:solidFill>
                <a:schemeClr val="lt1"/>
              </a:solidFill>
              <a:latin typeface="Open Sans"/>
              <a:ea typeface="Open Sans"/>
              <a:cs typeface="Open Sans"/>
              <a:sym typeface="Open Sans"/>
            </a:endParaRPr>
          </a:p>
          <a:p>
            <a:pPr indent="-323850" lvl="1" marL="9144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Hyperparameters Used : </a:t>
            </a:r>
            <a:r>
              <a:rPr i="1" lang="en" sz="1200">
                <a:solidFill>
                  <a:schemeClr val="lt1"/>
                </a:solidFill>
                <a:latin typeface="Open Sans"/>
                <a:ea typeface="Open Sans"/>
                <a:cs typeface="Open Sans"/>
                <a:sym typeface="Open Sans"/>
              </a:rPr>
              <a:t>n_estimators</a:t>
            </a:r>
            <a:r>
              <a:rPr lang="en" sz="1200">
                <a:solidFill>
                  <a:schemeClr val="lt1"/>
                </a:solidFill>
                <a:latin typeface="Open Sans"/>
                <a:ea typeface="Open Sans"/>
                <a:cs typeface="Open Sans"/>
                <a:sym typeface="Open Sans"/>
              </a:rPr>
              <a:t> = 100, </a:t>
            </a:r>
            <a:r>
              <a:rPr i="1" lang="en" sz="1200">
                <a:solidFill>
                  <a:schemeClr val="lt1"/>
                </a:solidFill>
                <a:latin typeface="Open Sans"/>
                <a:ea typeface="Open Sans"/>
                <a:cs typeface="Open Sans"/>
                <a:sym typeface="Open Sans"/>
              </a:rPr>
              <a:t>criterion</a:t>
            </a:r>
            <a:r>
              <a:rPr lang="en" sz="1200">
                <a:solidFill>
                  <a:schemeClr val="lt1"/>
                </a:solidFill>
                <a:latin typeface="Open Sans"/>
                <a:ea typeface="Open Sans"/>
                <a:cs typeface="Open Sans"/>
                <a:sym typeface="Open Sans"/>
              </a:rPr>
              <a:t> = 'gini'</a:t>
            </a:r>
            <a:endParaRPr sz="1600">
              <a:solidFill>
                <a:schemeClr val="lt1"/>
              </a:solidFill>
              <a:latin typeface="Open Sans"/>
              <a:ea typeface="Open Sans"/>
              <a:cs typeface="Open Sans"/>
              <a:sym typeface="Open Sans"/>
            </a:endParaRPr>
          </a:p>
          <a:p>
            <a:pPr indent="0" lvl="0" marL="914400" rtl="0" algn="l">
              <a:spcBef>
                <a:spcPts val="0"/>
              </a:spcBef>
              <a:spcAft>
                <a:spcPts val="0"/>
              </a:spcAft>
              <a:buNone/>
            </a:pPr>
            <a:r>
              <a:t/>
            </a:r>
            <a:endParaRPr sz="16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AutoNum type="arabicPeriod"/>
            </a:pPr>
            <a:r>
              <a:rPr lang="en" sz="1500">
                <a:solidFill>
                  <a:schemeClr val="lt1"/>
                </a:solidFill>
                <a:latin typeface="Open Sans"/>
                <a:ea typeface="Open Sans"/>
                <a:cs typeface="Open Sans"/>
                <a:sym typeface="Open Sans"/>
              </a:rPr>
              <a:t>XGBoost :</a:t>
            </a:r>
            <a:endParaRPr sz="1500">
              <a:solidFill>
                <a:schemeClr val="lt1"/>
              </a:solidFill>
              <a:latin typeface="Open Sans"/>
              <a:ea typeface="Open Sans"/>
              <a:cs typeface="Open Sans"/>
              <a:sym typeface="Open Sans"/>
            </a:endParaRPr>
          </a:p>
          <a:p>
            <a:pPr indent="-323850" lvl="1" marL="9144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Hyperparameters Used : </a:t>
            </a:r>
            <a:r>
              <a:rPr i="1" lang="en" sz="1200">
                <a:solidFill>
                  <a:schemeClr val="lt1"/>
                </a:solidFill>
                <a:latin typeface="Open Sans"/>
                <a:ea typeface="Open Sans"/>
                <a:cs typeface="Open Sans"/>
                <a:sym typeface="Open Sans"/>
              </a:rPr>
              <a:t>n_estimators </a:t>
            </a:r>
            <a:r>
              <a:rPr lang="en" sz="1200">
                <a:solidFill>
                  <a:schemeClr val="lt1"/>
                </a:solidFill>
                <a:latin typeface="Open Sans"/>
                <a:ea typeface="Open Sans"/>
                <a:cs typeface="Open Sans"/>
                <a:sym typeface="Open Sans"/>
              </a:rPr>
              <a:t>= 1500, </a:t>
            </a:r>
            <a:r>
              <a:rPr i="1" lang="en" sz="1200">
                <a:solidFill>
                  <a:schemeClr val="lt1"/>
                </a:solidFill>
                <a:latin typeface="Open Sans"/>
                <a:ea typeface="Open Sans"/>
                <a:cs typeface="Open Sans"/>
                <a:sym typeface="Open Sans"/>
              </a:rPr>
              <a:t>eta </a:t>
            </a:r>
            <a:r>
              <a:rPr lang="en" sz="1200">
                <a:solidFill>
                  <a:schemeClr val="lt1"/>
                </a:solidFill>
                <a:latin typeface="Open Sans"/>
                <a:ea typeface="Open Sans"/>
                <a:cs typeface="Open Sans"/>
                <a:sym typeface="Open Sans"/>
              </a:rPr>
              <a:t>= 0.05</a:t>
            </a:r>
            <a:endParaRPr sz="12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200">
              <a:solidFill>
                <a:schemeClr val="lt1"/>
              </a:solidFill>
              <a:latin typeface="Open Sans"/>
              <a:ea typeface="Open Sans"/>
              <a:cs typeface="Open Sans"/>
              <a:sym typeface="Open Sans"/>
            </a:endParaRPr>
          </a:p>
          <a:p>
            <a:pPr indent="-323850" lvl="0" marL="457200" rtl="0" algn="l">
              <a:spcBef>
                <a:spcPts val="0"/>
              </a:spcBef>
              <a:spcAft>
                <a:spcPts val="0"/>
              </a:spcAft>
              <a:buClr>
                <a:schemeClr val="lt1"/>
              </a:buClr>
              <a:buSzPts val="1500"/>
              <a:buFont typeface="Open Sans"/>
              <a:buAutoNum type="arabicPeriod"/>
            </a:pPr>
            <a:r>
              <a:rPr lang="en" sz="1500">
                <a:solidFill>
                  <a:schemeClr val="lt1"/>
                </a:solidFill>
                <a:latin typeface="Open Sans"/>
                <a:ea typeface="Open Sans"/>
                <a:cs typeface="Open Sans"/>
                <a:sym typeface="Open Sans"/>
              </a:rPr>
              <a:t>LinearSVC </a:t>
            </a:r>
            <a:endParaRPr sz="1500">
              <a:solidFill>
                <a:schemeClr val="lt1"/>
              </a:solidFill>
              <a:latin typeface="Open Sans"/>
              <a:ea typeface="Open Sans"/>
              <a:cs typeface="Open Sans"/>
              <a:sym typeface="Open Sans"/>
            </a:endParaRPr>
          </a:p>
          <a:p>
            <a:pPr indent="-323850" lvl="1" marL="9144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Hyperparameters Used :</a:t>
            </a:r>
            <a:r>
              <a:rPr lang="en" sz="1200">
                <a:solidFill>
                  <a:schemeClr val="lt1"/>
                </a:solidFill>
                <a:latin typeface="Open Sans"/>
                <a:ea typeface="Open Sans"/>
                <a:cs typeface="Open Sans"/>
                <a:sym typeface="Open Sans"/>
              </a:rPr>
              <a:t> </a:t>
            </a:r>
            <a:r>
              <a:rPr i="1" lang="en" sz="1200">
                <a:solidFill>
                  <a:schemeClr val="lt1"/>
                </a:solidFill>
                <a:latin typeface="Open Sans"/>
                <a:ea typeface="Open Sans"/>
                <a:cs typeface="Open Sans"/>
                <a:sym typeface="Open Sans"/>
              </a:rPr>
              <a:t>C </a:t>
            </a:r>
            <a:r>
              <a:rPr lang="en" sz="1200">
                <a:solidFill>
                  <a:schemeClr val="lt1"/>
                </a:solidFill>
                <a:latin typeface="Open Sans"/>
                <a:ea typeface="Open Sans"/>
                <a:cs typeface="Open Sans"/>
                <a:sym typeface="Open Sans"/>
              </a:rPr>
              <a:t>= 0.028, </a:t>
            </a:r>
            <a:r>
              <a:rPr i="1" lang="en" sz="1200">
                <a:solidFill>
                  <a:schemeClr val="lt1"/>
                </a:solidFill>
                <a:latin typeface="Open Sans"/>
                <a:ea typeface="Open Sans"/>
                <a:cs typeface="Open Sans"/>
                <a:sym typeface="Open Sans"/>
              </a:rPr>
              <a:t>multi_class </a:t>
            </a:r>
            <a:r>
              <a:rPr lang="en" sz="1200">
                <a:solidFill>
                  <a:schemeClr val="lt1"/>
                </a:solidFill>
                <a:latin typeface="Open Sans"/>
                <a:ea typeface="Open Sans"/>
                <a:cs typeface="Open Sans"/>
                <a:sym typeface="Open Sans"/>
              </a:rPr>
              <a:t>= "crammer_singer",</a:t>
            </a:r>
            <a:r>
              <a:rPr i="1" lang="en" sz="1200">
                <a:solidFill>
                  <a:schemeClr val="lt1"/>
                </a:solidFill>
                <a:latin typeface="Open Sans"/>
                <a:ea typeface="Open Sans"/>
                <a:cs typeface="Open Sans"/>
                <a:sym typeface="Open Sans"/>
              </a:rPr>
              <a:t> max_iter </a:t>
            </a:r>
            <a:r>
              <a:rPr lang="en" sz="1200">
                <a:solidFill>
                  <a:schemeClr val="lt1"/>
                </a:solidFill>
                <a:latin typeface="Open Sans"/>
                <a:ea typeface="Open Sans"/>
                <a:cs typeface="Open Sans"/>
                <a:sym typeface="Open Sans"/>
              </a:rPr>
              <a:t>= 1000</a:t>
            </a:r>
            <a:endParaRPr sz="12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1500">
              <a:solidFill>
                <a:schemeClr val="lt1"/>
              </a:solidFill>
              <a:latin typeface="Open Sans"/>
              <a:ea typeface="Open Sans"/>
              <a:cs typeface="Open Sans"/>
              <a:sym typeface="Open Sans"/>
            </a:endParaRPr>
          </a:p>
        </p:txBody>
      </p:sp>
      <p:pic>
        <p:nvPicPr>
          <p:cNvPr id="165" name="Google Shape;165;p30"/>
          <p:cNvPicPr preferRelativeResize="0"/>
          <p:nvPr/>
        </p:nvPicPr>
        <p:blipFill>
          <a:blip r:embed="rId3">
            <a:alphaModFix/>
          </a:blip>
          <a:stretch>
            <a:fillRect/>
          </a:stretch>
        </p:blipFill>
        <p:spPr>
          <a:xfrm>
            <a:off x="4838625" y="2028325"/>
            <a:ext cx="4228201" cy="3009825"/>
          </a:xfrm>
          <a:prstGeom prst="rect">
            <a:avLst/>
          </a:prstGeom>
          <a:noFill/>
          <a:ln>
            <a:noFill/>
          </a:ln>
        </p:spPr>
      </p:pic>
      <p:pic>
        <p:nvPicPr>
          <p:cNvPr id="166" name="Google Shape;166;p30"/>
          <p:cNvPicPr preferRelativeResize="0"/>
          <p:nvPr/>
        </p:nvPicPr>
        <p:blipFill>
          <a:blip r:embed="rId4">
            <a:alphaModFix/>
          </a:blip>
          <a:stretch>
            <a:fillRect/>
          </a:stretch>
        </p:blipFill>
        <p:spPr>
          <a:xfrm>
            <a:off x="4906400" y="755506"/>
            <a:ext cx="4092649" cy="1097575"/>
          </a:xfrm>
          <a:prstGeom prst="rect">
            <a:avLst/>
          </a:prstGeom>
          <a:noFill/>
          <a:ln>
            <a:noFill/>
          </a:ln>
        </p:spPr>
      </p:pic>
      <p:sp>
        <p:nvSpPr>
          <p:cNvPr id="167" name="Google Shape;167;p30"/>
          <p:cNvSpPr txBox="1"/>
          <p:nvPr/>
        </p:nvSpPr>
        <p:spPr>
          <a:xfrm>
            <a:off x="311700" y="4297725"/>
            <a:ext cx="56646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lt1"/>
                </a:solidFill>
                <a:latin typeface="Open Sans"/>
                <a:ea typeface="Open Sans"/>
                <a:cs typeface="Open Sans"/>
                <a:sym typeface="Open Sans"/>
              </a:rPr>
              <a:t>Best Model : </a:t>
            </a:r>
            <a:r>
              <a:rPr lang="en" sz="1500">
                <a:solidFill>
                  <a:srgbClr val="FF0000"/>
                </a:solidFill>
                <a:latin typeface="Open Sans"/>
                <a:ea typeface="Open Sans"/>
                <a:cs typeface="Open Sans"/>
                <a:sym typeface="Open Sans"/>
              </a:rPr>
              <a:t>Random Forest</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0" st="0"/>
                                            </p:txEl>
                                          </p:spTgt>
                                        </p:tgtEl>
                                        <p:attrNameLst>
                                          <p:attrName>style.visibility</p:attrName>
                                        </p:attrNameLst>
                                      </p:cBhvr>
                                      <p:to>
                                        <p:strVal val="visible"/>
                                      </p:to>
                                    </p:set>
                                    <p:animEffect filter="fade" transition="in">
                                      <p:cBhvr>
                                        <p:cTn dur="1000"/>
                                        <p:tgtEl>
                                          <p:spTgt spid="1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1" st="1"/>
                                            </p:txEl>
                                          </p:spTgt>
                                        </p:tgtEl>
                                        <p:attrNameLst>
                                          <p:attrName>style.visibility</p:attrName>
                                        </p:attrNameLst>
                                      </p:cBhvr>
                                      <p:to>
                                        <p:strVal val="visible"/>
                                      </p:to>
                                    </p:set>
                                    <p:animEffect filter="fade" transition="in">
                                      <p:cBhvr>
                                        <p:cTn dur="1000"/>
                                        <p:tgtEl>
                                          <p:spTgt spid="1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2" st="2"/>
                                            </p:txEl>
                                          </p:spTgt>
                                        </p:tgtEl>
                                        <p:attrNameLst>
                                          <p:attrName>style.visibility</p:attrName>
                                        </p:attrNameLst>
                                      </p:cBhvr>
                                      <p:to>
                                        <p:strVal val="visible"/>
                                      </p:to>
                                    </p:set>
                                    <p:animEffect filter="fade" transition="in">
                                      <p:cBhvr>
                                        <p:cTn dur="1000"/>
                                        <p:tgtEl>
                                          <p:spTgt spid="1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3" st="3"/>
                                            </p:txEl>
                                          </p:spTgt>
                                        </p:tgtEl>
                                        <p:attrNameLst>
                                          <p:attrName>style.visibility</p:attrName>
                                        </p:attrNameLst>
                                      </p:cBhvr>
                                      <p:to>
                                        <p:strVal val="visible"/>
                                      </p:to>
                                    </p:set>
                                    <p:animEffect filter="fade" transition="in">
                                      <p:cBhvr>
                                        <p:cTn dur="1000"/>
                                        <p:tgtEl>
                                          <p:spTgt spid="1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4" st="4"/>
                                            </p:txEl>
                                          </p:spTgt>
                                        </p:tgtEl>
                                        <p:attrNameLst>
                                          <p:attrName>style.visibility</p:attrName>
                                        </p:attrNameLst>
                                      </p:cBhvr>
                                      <p:to>
                                        <p:strVal val="visible"/>
                                      </p:to>
                                    </p:set>
                                    <p:animEffect filter="fade" transition="in">
                                      <p:cBhvr>
                                        <p:cTn dur="1000"/>
                                        <p:tgtEl>
                                          <p:spTgt spid="1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5" st="5"/>
                                            </p:txEl>
                                          </p:spTgt>
                                        </p:tgtEl>
                                        <p:attrNameLst>
                                          <p:attrName>style.visibility</p:attrName>
                                        </p:attrNameLst>
                                      </p:cBhvr>
                                      <p:to>
                                        <p:strVal val="visible"/>
                                      </p:to>
                                    </p:set>
                                    <p:animEffect filter="fade" transition="in">
                                      <p:cBhvr>
                                        <p:cTn dur="1000"/>
                                        <p:tgtEl>
                                          <p:spTgt spid="1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6" st="6"/>
                                            </p:txEl>
                                          </p:spTgt>
                                        </p:tgtEl>
                                        <p:attrNameLst>
                                          <p:attrName>style.visibility</p:attrName>
                                        </p:attrNameLst>
                                      </p:cBhvr>
                                      <p:to>
                                        <p:strVal val="visible"/>
                                      </p:to>
                                    </p:set>
                                    <p:animEffect filter="fade" transition="in">
                                      <p:cBhvr>
                                        <p:cTn dur="1000"/>
                                        <p:tgtEl>
                                          <p:spTgt spid="1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7" st="7"/>
                                            </p:txEl>
                                          </p:spTgt>
                                        </p:tgtEl>
                                        <p:attrNameLst>
                                          <p:attrName>style.visibility</p:attrName>
                                        </p:attrNameLst>
                                      </p:cBhvr>
                                      <p:to>
                                        <p:strVal val="visible"/>
                                      </p:to>
                                    </p:set>
                                    <p:animEffect filter="fade" transition="in">
                                      <p:cBhvr>
                                        <p:cTn dur="1000"/>
                                        <p:tgtEl>
                                          <p:spTgt spid="1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8" st="8"/>
                                            </p:txEl>
                                          </p:spTgt>
                                        </p:tgtEl>
                                        <p:attrNameLst>
                                          <p:attrName>style.visibility</p:attrName>
                                        </p:attrNameLst>
                                      </p:cBhvr>
                                      <p:to>
                                        <p:strVal val="visible"/>
                                      </p:to>
                                    </p:set>
                                    <p:animEffect filter="fade" transition="in">
                                      <p:cBhvr>
                                        <p:cTn dur="1000"/>
                                        <p:tgtEl>
                                          <p:spTgt spid="16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Deep</a:t>
            </a:r>
            <a:r>
              <a:rPr lang="en">
                <a:solidFill>
                  <a:schemeClr val="lt1"/>
                </a:solidFill>
                <a:latin typeface="Open Sans"/>
                <a:ea typeface="Open Sans"/>
                <a:cs typeface="Open Sans"/>
                <a:sym typeface="Open Sans"/>
              </a:rPr>
              <a:t> Learning Models</a:t>
            </a:r>
            <a:endParaRPr>
              <a:solidFill>
                <a:schemeClr val="lt1"/>
              </a:solidFill>
              <a:latin typeface="Open Sans"/>
              <a:ea typeface="Open Sans"/>
              <a:cs typeface="Open Sans"/>
              <a:sym typeface="Open Sans"/>
            </a:endParaRPr>
          </a:p>
        </p:txBody>
      </p:sp>
      <p:sp>
        <p:nvSpPr>
          <p:cNvPr id="173" name="Google Shape;173;p31"/>
          <p:cNvSpPr txBox="1"/>
          <p:nvPr>
            <p:ph idx="1" type="body"/>
          </p:nvPr>
        </p:nvSpPr>
        <p:spPr>
          <a:xfrm>
            <a:off x="311700" y="1161800"/>
            <a:ext cx="4389900" cy="3815100"/>
          </a:xfrm>
          <a:prstGeom prst="rect">
            <a:avLst/>
          </a:prstGeom>
        </p:spPr>
        <p:txBody>
          <a:bodyPr anchorCtr="0" anchor="t" bIns="91425" lIns="91425" spcFirstLastPara="1" rIns="91425" wrap="square" tIns="91425">
            <a:normAutofit fontScale="62500" lnSpcReduction="20000"/>
          </a:bodyPr>
          <a:lstStyle/>
          <a:p>
            <a:pPr indent="-318157" lvl="0" marL="457200" rtl="0" algn="just">
              <a:spcBef>
                <a:spcPts val="0"/>
              </a:spcBef>
              <a:spcAft>
                <a:spcPts val="0"/>
              </a:spcAft>
              <a:buClr>
                <a:schemeClr val="lt1"/>
              </a:buClr>
              <a:buSzPct val="100000"/>
              <a:buFont typeface="Open Sans"/>
              <a:buChar char="●"/>
            </a:pPr>
            <a:r>
              <a:rPr b="1" lang="en" sz="2256">
                <a:solidFill>
                  <a:schemeClr val="lt1"/>
                </a:solidFill>
                <a:latin typeface="Open Sans"/>
                <a:ea typeface="Open Sans"/>
                <a:cs typeface="Open Sans"/>
                <a:sym typeface="Open Sans"/>
              </a:rPr>
              <a:t>CNN + Glove :</a:t>
            </a:r>
            <a:r>
              <a:rPr lang="en" sz="2256">
                <a:solidFill>
                  <a:schemeClr val="lt1"/>
                </a:solidFill>
                <a:latin typeface="Open Sans"/>
                <a:ea typeface="Open Sans"/>
                <a:cs typeface="Open Sans"/>
                <a:sym typeface="Open Sans"/>
              </a:rPr>
              <a:t>  CNN has traditionally been used to identify objects within images. </a:t>
            </a:r>
            <a:r>
              <a:rPr lang="en" sz="2256">
                <a:solidFill>
                  <a:schemeClr val="lt1"/>
                </a:solidFill>
                <a:latin typeface="Open Sans"/>
                <a:ea typeface="Open Sans"/>
                <a:cs typeface="Open Sans"/>
                <a:sym typeface="Open Sans"/>
              </a:rPr>
              <a:t>With </a:t>
            </a:r>
            <a:r>
              <a:rPr lang="en" sz="2256">
                <a:solidFill>
                  <a:schemeClr val="lt1"/>
                </a:solidFill>
                <a:latin typeface="Open Sans"/>
                <a:ea typeface="Open Sans"/>
                <a:cs typeface="Open Sans"/>
                <a:sym typeface="Open Sans"/>
              </a:rPr>
              <a:t>the help of word embeddings, it can also be extended for text classification</a:t>
            </a:r>
            <a:r>
              <a:rPr lang="en" sz="2256">
                <a:solidFill>
                  <a:schemeClr val="lt1"/>
                </a:solidFill>
                <a:latin typeface="Open Sans"/>
                <a:ea typeface="Open Sans"/>
                <a:cs typeface="Open Sans"/>
                <a:sym typeface="Open Sans"/>
              </a:rPr>
              <a:t>. </a:t>
            </a:r>
            <a:endParaRPr sz="2256">
              <a:solidFill>
                <a:schemeClr val="lt1"/>
              </a:solidFill>
              <a:latin typeface="Open Sans"/>
              <a:ea typeface="Open Sans"/>
              <a:cs typeface="Open Sans"/>
              <a:sym typeface="Open Sans"/>
            </a:endParaRPr>
          </a:p>
          <a:p>
            <a:pPr indent="-318157" lvl="0" marL="457200" rtl="0" algn="just">
              <a:spcBef>
                <a:spcPts val="0"/>
              </a:spcBef>
              <a:spcAft>
                <a:spcPts val="0"/>
              </a:spcAft>
              <a:buClr>
                <a:schemeClr val="lt1"/>
              </a:buClr>
              <a:buSzPct val="100000"/>
              <a:buFont typeface="Open Sans"/>
              <a:buChar char="●"/>
            </a:pPr>
            <a:r>
              <a:rPr lang="en" sz="2256">
                <a:solidFill>
                  <a:schemeClr val="lt1"/>
                </a:solidFill>
                <a:latin typeface="Open Sans"/>
                <a:ea typeface="Open Sans"/>
                <a:cs typeface="Open Sans"/>
                <a:sym typeface="Open Sans"/>
              </a:rPr>
              <a:t>Just like in traditional CNN, lower level layers helps in identifying edges, parts of bigger objects and successive layers identifies objects,in the case of text classification, the lower layer attempted to find associations between words, whereas the higher layer attempted to find associations between groups of words. These groups can be sentences, paragraphs, or smaller subgroups.</a:t>
            </a:r>
            <a:endParaRPr sz="2256">
              <a:solidFill>
                <a:schemeClr val="lt1"/>
              </a:solidFill>
              <a:latin typeface="Open Sans"/>
              <a:ea typeface="Open Sans"/>
              <a:cs typeface="Open Sans"/>
              <a:sym typeface="Open Sans"/>
            </a:endParaRPr>
          </a:p>
          <a:p>
            <a:pPr indent="-318157" lvl="0" marL="457200" rtl="0" algn="just">
              <a:spcBef>
                <a:spcPts val="0"/>
              </a:spcBef>
              <a:spcAft>
                <a:spcPts val="0"/>
              </a:spcAft>
              <a:buClr>
                <a:schemeClr val="lt1"/>
              </a:buClr>
              <a:buSzPct val="100000"/>
              <a:buFont typeface="Open Sans"/>
              <a:buChar char="●"/>
            </a:pPr>
            <a:r>
              <a:rPr lang="en" sz="2256">
                <a:solidFill>
                  <a:schemeClr val="lt1"/>
                </a:solidFill>
                <a:latin typeface="Open Sans"/>
                <a:ea typeface="Open Sans"/>
                <a:cs typeface="Open Sans"/>
                <a:sym typeface="Open Sans"/>
              </a:rPr>
              <a:t>A typical process for classifying a Hate Speech dataset require multiple steps outlined below.</a:t>
            </a:r>
            <a:endParaRPr>
              <a:solidFill>
                <a:schemeClr val="lt1"/>
              </a:solidFill>
            </a:endParaRPr>
          </a:p>
        </p:txBody>
      </p:sp>
      <p:pic>
        <p:nvPicPr>
          <p:cNvPr id="174" name="Google Shape;174;p31"/>
          <p:cNvPicPr preferRelativeResize="0"/>
          <p:nvPr/>
        </p:nvPicPr>
        <p:blipFill rotWithShape="1">
          <a:blip r:embed="rId3">
            <a:alphaModFix/>
          </a:blip>
          <a:srcRect b="0" l="5987" r="9567" t="7868"/>
          <a:stretch/>
        </p:blipFill>
        <p:spPr>
          <a:xfrm>
            <a:off x="5080275" y="3450025"/>
            <a:ext cx="3705449" cy="1526950"/>
          </a:xfrm>
          <a:prstGeom prst="rect">
            <a:avLst/>
          </a:prstGeom>
          <a:noFill/>
          <a:ln>
            <a:noFill/>
          </a:ln>
        </p:spPr>
      </p:pic>
      <p:pic>
        <p:nvPicPr>
          <p:cNvPr id="175" name="Google Shape;175;p31"/>
          <p:cNvPicPr preferRelativeResize="0"/>
          <p:nvPr/>
        </p:nvPicPr>
        <p:blipFill>
          <a:blip r:embed="rId4">
            <a:alphaModFix/>
          </a:blip>
          <a:stretch>
            <a:fillRect/>
          </a:stretch>
        </p:blipFill>
        <p:spPr>
          <a:xfrm>
            <a:off x="5123850" y="1161800"/>
            <a:ext cx="3618300" cy="207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0" st="0"/>
                                            </p:txEl>
                                          </p:spTgt>
                                        </p:tgtEl>
                                        <p:attrNameLst>
                                          <p:attrName>style.visibility</p:attrName>
                                        </p:attrNameLst>
                                      </p:cBhvr>
                                      <p:to>
                                        <p:strVal val="visible"/>
                                      </p:to>
                                    </p:set>
                                    <p:animEffect filter="fade" transition="in">
                                      <p:cBhvr>
                                        <p:cTn dur="1000"/>
                                        <p:tgtEl>
                                          <p:spTgt spid="1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1" st="1"/>
                                            </p:txEl>
                                          </p:spTgt>
                                        </p:tgtEl>
                                        <p:attrNameLst>
                                          <p:attrName>style.visibility</p:attrName>
                                        </p:attrNameLst>
                                      </p:cBhvr>
                                      <p:to>
                                        <p:strVal val="visible"/>
                                      </p:to>
                                    </p:set>
                                    <p:animEffect filter="fade" transition="in">
                                      <p:cBhvr>
                                        <p:cTn dur="1000"/>
                                        <p:tgtEl>
                                          <p:spTgt spid="1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2" st="2"/>
                                            </p:txEl>
                                          </p:spTgt>
                                        </p:tgtEl>
                                        <p:attrNameLst>
                                          <p:attrName>style.visibility</p:attrName>
                                        </p:attrNameLst>
                                      </p:cBhvr>
                                      <p:to>
                                        <p:strVal val="visible"/>
                                      </p:to>
                                    </p:set>
                                    <p:animEffect filter="fade" transition="in">
                                      <p:cBhvr>
                                        <p:cTn dur="1000"/>
                                        <p:tgtEl>
                                          <p:spTgt spid="1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260125" y="161425"/>
            <a:ext cx="8520600" cy="63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highlight>
                  <a:schemeClr val="dk1"/>
                </a:highlight>
                <a:latin typeface="Arial"/>
                <a:ea typeface="Arial"/>
                <a:cs typeface="Arial"/>
                <a:sym typeface="Arial"/>
              </a:rPr>
              <a:t>Introduction</a:t>
            </a:r>
            <a:endParaRPr>
              <a:solidFill>
                <a:schemeClr val="lt1"/>
              </a:solidFill>
              <a:highlight>
                <a:schemeClr val="dk1"/>
              </a:highlight>
              <a:latin typeface="Arial"/>
              <a:ea typeface="Arial"/>
              <a:cs typeface="Arial"/>
              <a:sym typeface="Arial"/>
            </a:endParaRPr>
          </a:p>
        </p:txBody>
      </p:sp>
      <p:sp>
        <p:nvSpPr>
          <p:cNvPr id="62" name="Google Shape;62;p14"/>
          <p:cNvSpPr txBox="1"/>
          <p:nvPr>
            <p:ph idx="1" type="body"/>
          </p:nvPr>
        </p:nvSpPr>
        <p:spPr>
          <a:xfrm>
            <a:off x="311700" y="799225"/>
            <a:ext cx="8520600" cy="4215300"/>
          </a:xfrm>
          <a:prstGeom prst="rect">
            <a:avLst/>
          </a:prstGeom>
        </p:spPr>
        <p:txBody>
          <a:bodyPr anchorCtr="0" anchor="t" bIns="91425" lIns="91425" spcFirstLastPara="1" rIns="91425" wrap="square" tIns="91425">
            <a:normAutofit/>
          </a:bodyPr>
          <a:lstStyle/>
          <a:p>
            <a:pPr indent="-323850" lvl="0" marL="457200" rtl="0" algn="just">
              <a:lnSpc>
                <a:spcPct val="150000"/>
              </a:lnSpc>
              <a:spcBef>
                <a:spcPts val="0"/>
              </a:spcBef>
              <a:spcAft>
                <a:spcPts val="0"/>
              </a:spcAft>
              <a:buClr>
                <a:schemeClr val="lt1"/>
              </a:buClr>
              <a:buSzPts val="1500"/>
              <a:buFont typeface="Open Sans"/>
              <a:buChar char="●"/>
            </a:pPr>
            <a:r>
              <a:rPr lang="en" sz="1500">
                <a:solidFill>
                  <a:schemeClr val="lt1"/>
                </a:solidFill>
                <a:highlight>
                  <a:schemeClr val="dk1"/>
                </a:highlight>
                <a:latin typeface="Open Sans"/>
                <a:ea typeface="Open Sans"/>
                <a:cs typeface="Open Sans"/>
                <a:sym typeface="Open Sans"/>
              </a:rPr>
              <a:t>Hate speech is described as any form of communication that is abusive, insulting, intimidating, and/or in- cites violence or prejudice against an individual or a vulnerable group based on characteristics such as ethnicity, gender, sexual orientation, or religion.</a:t>
            </a:r>
            <a:endParaRPr sz="1500">
              <a:solidFill>
                <a:schemeClr val="lt1"/>
              </a:solidFill>
              <a:highlight>
                <a:schemeClr val="dk1"/>
              </a:highlight>
              <a:latin typeface="Open Sans"/>
              <a:ea typeface="Open Sans"/>
              <a:cs typeface="Open Sans"/>
              <a:sym typeface="Open Sans"/>
            </a:endParaRPr>
          </a:p>
          <a:p>
            <a:pPr indent="-323850" lvl="0" marL="457200" rtl="0" algn="just">
              <a:lnSpc>
                <a:spcPct val="150000"/>
              </a:lnSpc>
              <a:spcBef>
                <a:spcPts val="0"/>
              </a:spcBef>
              <a:spcAft>
                <a:spcPts val="0"/>
              </a:spcAft>
              <a:buClr>
                <a:schemeClr val="lt1"/>
              </a:buClr>
              <a:buSzPts val="1500"/>
              <a:buFont typeface="Open Sans"/>
              <a:buChar char="●"/>
            </a:pPr>
            <a:r>
              <a:rPr lang="en" sz="1500">
                <a:solidFill>
                  <a:schemeClr val="lt1"/>
                </a:solidFill>
                <a:highlight>
                  <a:schemeClr val="dk1"/>
                </a:highlight>
                <a:latin typeface="Open Sans"/>
                <a:ea typeface="Open Sans"/>
                <a:cs typeface="Open Sans"/>
                <a:sym typeface="Open Sans"/>
              </a:rPr>
              <a:t>Several techniques and approaches have been introduced for an automatic detection of such contents using Artificial Intelligence and Natural language processing. </a:t>
            </a:r>
            <a:endParaRPr sz="1500">
              <a:solidFill>
                <a:schemeClr val="lt1"/>
              </a:solidFill>
              <a:highlight>
                <a:schemeClr val="dk1"/>
              </a:highlight>
              <a:latin typeface="Open Sans"/>
              <a:ea typeface="Open Sans"/>
              <a:cs typeface="Open Sans"/>
              <a:sym typeface="Open Sans"/>
            </a:endParaRPr>
          </a:p>
          <a:p>
            <a:pPr indent="-323850" lvl="0" marL="457200" rtl="0" algn="just">
              <a:lnSpc>
                <a:spcPct val="150000"/>
              </a:lnSpc>
              <a:spcBef>
                <a:spcPts val="0"/>
              </a:spcBef>
              <a:spcAft>
                <a:spcPts val="0"/>
              </a:spcAft>
              <a:buClr>
                <a:schemeClr val="lt1"/>
              </a:buClr>
              <a:buSzPts val="1500"/>
              <a:buFont typeface="Open Sans"/>
              <a:buChar char="●"/>
            </a:pPr>
            <a:r>
              <a:rPr lang="en" sz="1500">
                <a:solidFill>
                  <a:schemeClr val="lt1"/>
                </a:solidFill>
                <a:highlight>
                  <a:schemeClr val="dk1"/>
                </a:highlight>
                <a:latin typeface="Open Sans"/>
                <a:ea typeface="Open Sans"/>
                <a:cs typeface="Open Sans"/>
                <a:sym typeface="Open Sans"/>
              </a:rPr>
              <a:t>However, Text classification, on the other hand, has a lot of data imbalance problems. The problem of an unbalanced dataset occurs when data from one class is considerably greater or lower than data from other classes.</a:t>
            </a:r>
            <a:endParaRPr sz="1500">
              <a:solidFill>
                <a:schemeClr val="lt1"/>
              </a:solidFill>
              <a:highlight>
                <a:schemeClr val="dk1"/>
              </a:highlight>
              <a:latin typeface="Open Sans"/>
              <a:ea typeface="Open Sans"/>
              <a:cs typeface="Open Sans"/>
              <a:sym typeface="Open Sans"/>
            </a:endParaRPr>
          </a:p>
          <a:p>
            <a:pPr indent="-323850" lvl="0" marL="457200" rtl="0" algn="just">
              <a:lnSpc>
                <a:spcPct val="150000"/>
              </a:lnSpc>
              <a:spcBef>
                <a:spcPts val="0"/>
              </a:spcBef>
              <a:spcAft>
                <a:spcPts val="0"/>
              </a:spcAft>
              <a:buClr>
                <a:schemeClr val="lt1"/>
              </a:buClr>
              <a:buSzPts val="1500"/>
              <a:buFont typeface="Open Sans"/>
              <a:buChar char="●"/>
            </a:pPr>
            <a:r>
              <a:rPr lang="en" sz="1500">
                <a:solidFill>
                  <a:schemeClr val="lt1"/>
                </a:solidFill>
                <a:highlight>
                  <a:schemeClr val="dk1"/>
                </a:highlight>
                <a:latin typeface="Open Sans"/>
                <a:ea typeface="Open Sans"/>
                <a:cs typeface="Open Sans"/>
                <a:sym typeface="Open Sans"/>
              </a:rPr>
              <a:t>Data augmentation is a technique that can help generate a large amount of data from a small amount.</a:t>
            </a:r>
            <a:endParaRPr sz="1500">
              <a:solidFill>
                <a:schemeClr val="lt1"/>
              </a:solidFill>
              <a:highlight>
                <a:schemeClr val="dk1"/>
              </a:highlight>
              <a:latin typeface="Open Sans"/>
              <a:ea typeface="Open Sans"/>
              <a:cs typeface="Open Sans"/>
              <a:sym typeface="Open Sans"/>
            </a:endParaRPr>
          </a:p>
          <a:p>
            <a:pPr indent="-323850" lvl="0" marL="457200" rtl="0" algn="just">
              <a:lnSpc>
                <a:spcPct val="150000"/>
              </a:lnSpc>
              <a:spcBef>
                <a:spcPts val="0"/>
              </a:spcBef>
              <a:spcAft>
                <a:spcPts val="0"/>
              </a:spcAft>
              <a:buClr>
                <a:schemeClr val="lt1"/>
              </a:buClr>
              <a:buSzPts val="1500"/>
              <a:buFont typeface="Open Sans"/>
              <a:buChar char="●"/>
            </a:pPr>
            <a:r>
              <a:rPr lang="en" sz="1500">
                <a:solidFill>
                  <a:schemeClr val="lt1"/>
                </a:solidFill>
                <a:highlight>
                  <a:schemeClr val="dk1"/>
                </a:highlight>
                <a:latin typeface="Open Sans"/>
                <a:ea typeface="Open Sans"/>
                <a:cs typeface="Open Sans"/>
                <a:sym typeface="Open Sans"/>
              </a:rPr>
              <a:t>Here, we experimented various data augmentation techniques such as Back Translation, EDA and Bert Contextual embeddings.</a:t>
            </a:r>
            <a:endParaRPr sz="1500">
              <a:solidFill>
                <a:schemeClr val="lt1"/>
              </a:solidFill>
              <a:highlight>
                <a:schemeClr val="dk1"/>
              </a:highlight>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xEl>
                                              <p:pRg end="0" st="0"/>
                                            </p:txEl>
                                          </p:spTgt>
                                        </p:tgtEl>
                                        <p:attrNameLst>
                                          <p:attrName>style.visibility</p:attrName>
                                        </p:attrNameLst>
                                      </p:cBhvr>
                                      <p:to>
                                        <p:strVal val="visible"/>
                                      </p:to>
                                    </p:set>
                                    <p:animEffect filter="fade" transition="in">
                                      <p:cBhvr>
                                        <p:cTn dur="800"/>
                                        <p:tgtEl>
                                          <p:spTgt spid="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xEl>
                                              <p:pRg end="1" st="1"/>
                                            </p:txEl>
                                          </p:spTgt>
                                        </p:tgtEl>
                                        <p:attrNameLst>
                                          <p:attrName>style.visibility</p:attrName>
                                        </p:attrNameLst>
                                      </p:cBhvr>
                                      <p:to>
                                        <p:strVal val="visible"/>
                                      </p:to>
                                    </p:set>
                                    <p:animEffect filter="fade" transition="in">
                                      <p:cBhvr>
                                        <p:cTn dur="800"/>
                                        <p:tgtEl>
                                          <p:spTgt spid="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xEl>
                                              <p:pRg end="2" st="2"/>
                                            </p:txEl>
                                          </p:spTgt>
                                        </p:tgtEl>
                                        <p:attrNameLst>
                                          <p:attrName>style.visibility</p:attrName>
                                        </p:attrNameLst>
                                      </p:cBhvr>
                                      <p:to>
                                        <p:strVal val="visible"/>
                                      </p:to>
                                    </p:set>
                                    <p:animEffect filter="fade" transition="in">
                                      <p:cBhvr>
                                        <p:cTn dur="800"/>
                                        <p:tgtEl>
                                          <p:spTgt spid="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xEl>
                                              <p:pRg end="3" st="3"/>
                                            </p:txEl>
                                          </p:spTgt>
                                        </p:tgtEl>
                                        <p:attrNameLst>
                                          <p:attrName>style.visibility</p:attrName>
                                        </p:attrNameLst>
                                      </p:cBhvr>
                                      <p:to>
                                        <p:strVal val="visible"/>
                                      </p:to>
                                    </p:set>
                                    <p:animEffect filter="fade" transition="in">
                                      <p:cBhvr>
                                        <p:cTn dur="800"/>
                                        <p:tgtEl>
                                          <p:spTgt spid="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xEl>
                                              <p:pRg end="4" st="4"/>
                                            </p:txEl>
                                          </p:spTgt>
                                        </p:tgtEl>
                                        <p:attrNameLst>
                                          <p:attrName>style.visibility</p:attrName>
                                        </p:attrNameLst>
                                      </p:cBhvr>
                                      <p:to>
                                        <p:strVal val="visible"/>
                                      </p:to>
                                    </p:set>
                                    <p:animEffect filter="fade" transition="in">
                                      <p:cBhvr>
                                        <p:cTn dur="800"/>
                                        <p:tgtEl>
                                          <p:spTgt spid="6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9" name="Shape 179"/>
        <p:cNvGrpSpPr/>
        <p:nvPr/>
      </p:nvGrpSpPr>
      <p:grpSpPr>
        <a:xfrm>
          <a:off x="0" y="0"/>
          <a:ext cx="0" cy="0"/>
          <a:chOff x="0" y="0"/>
          <a:chExt cx="0" cy="0"/>
        </a:xfrm>
      </p:grpSpPr>
      <p:sp>
        <p:nvSpPr>
          <p:cNvPr id="180" name="Google Shape;180;p32"/>
          <p:cNvSpPr txBox="1"/>
          <p:nvPr>
            <p:ph idx="1" type="body"/>
          </p:nvPr>
        </p:nvSpPr>
        <p:spPr>
          <a:xfrm>
            <a:off x="75675" y="118025"/>
            <a:ext cx="4320300" cy="476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chemeClr val="lt1"/>
                </a:solidFill>
                <a:latin typeface="Open Sans"/>
                <a:ea typeface="Open Sans"/>
                <a:cs typeface="Open Sans"/>
                <a:sym typeface="Open Sans"/>
              </a:rPr>
              <a:t>2.     BERT T5 :</a:t>
            </a:r>
            <a:endParaRPr sz="1500">
              <a:solidFill>
                <a:schemeClr val="lt1"/>
              </a:solidFill>
              <a:latin typeface="Open Sans"/>
              <a:ea typeface="Open Sans"/>
              <a:cs typeface="Open Sans"/>
              <a:sym typeface="Open Sans"/>
            </a:endParaRPr>
          </a:p>
          <a:p>
            <a:pPr indent="-323850" lvl="1" marL="685800" rtl="0" algn="l">
              <a:spcBef>
                <a:spcPts val="120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Bidirectional Encoder Representations from Transformers is denoted as BERT. </a:t>
            </a:r>
            <a:endParaRPr sz="1500">
              <a:solidFill>
                <a:schemeClr val="lt1"/>
              </a:solidFill>
              <a:latin typeface="Open Sans"/>
              <a:ea typeface="Open Sans"/>
              <a:cs typeface="Open Sans"/>
              <a:sym typeface="Open Sans"/>
            </a:endParaRPr>
          </a:p>
          <a:p>
            <a:pPr indent="-323850" lvl="1" marL="6858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The BERT architecture is composed of several Transformer encoders stacked together.</a:t>
            </a:r>
            <a:endParaRPr sz="1500">
              <a:solidFill>
                <a:schemeClr val="lt1"/>
              </a:solidFill>
              <a:latin typeface="Open Sans"/>
              <a:ea typeface="Open Sans"/>
              <a:cs typeface="Open Sans"/>
              <a:sym typeface="Open Sans"/>
            </a:endParaRPr>
          </a:p>
          <a:p>
            <a:pPr indent="-323850" lvl="1" marL="685800" rtl="0" algn="l">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BERT makes use of a Transformer that learns contextual relations between words in a sentence/text.The transformer has two independent mechanisms: an encoder that reads the text input and a decoder that generates a prediction for any given task.</a:t>
            </a:r>
            <a:endParaRPr sz="1500">
              <a:solidFill>
                <a:schemeClr val="lt1"/>
              </a:solidFill>
              <a:latin typeface="Open Sans"/>
              <a:ea typeface="Open Sans"/>
              <a:cs typeface="Open Sans"/>
              <a:sym typeface="Open Sans"/>
            </a:endParaRPr>
          </a:p>
        </p:txBody>
      </p:sp>
      <p:pic>
        <p:nvPicPr>
          <p:cNvPr id="181" name="Google Shape;181;p32"/>
          <p:cNvPicPr preferRelativeResize="0"/>
          <p:nvPr/>
        </p:nvPicPr>
        <p:blipFill>
          <a:blip r:embed="rId3">
            <a:alphaModFix/>
          </a:blip>
          <a:stretch>
            <a:fillRect/>
          </a:stretch>
        </p:blipFill>
        <p:spPr>
          <a:xfrm>
            <a:off x="4572012" y="3748750"/>
            <a:ext cx="4066424" cy="1278525"/>
          </a:xfrm>
          <a:prstGeom prst="rect">
            <a:avLst/>
          </a:prstGeom>
          <a:noFill/>
          <a:ln>
            <a:noFill/>
          </a:ln>
        </p:spPr>
      </p:pic>
      <p:pic>
        <p:nvPicPr>
          <p:cNvPr id="182" name="Google Shape;182;p32"/>
          <p:cNvPicPr preferRelativeResize="0"/>
          <p:nvPr/>
        </p:nvPicPr>
        <p:blipFill>
          <a:blip r:embed="rId4">
            <a:alphaModFix/>
          </a:blip>
          <a:stretch>
            <a:fillRect/>
          </a:stretch>
        </p:blipFill>
        <p:spPr>
          <a:xfrm>
            <a:off x="4572000" y="118025"/>
            <a:ext cx="4269950" cy="3509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0" st="0"/>
                                            </p:txEl>
                                          </p:spTgt>
                                        </p:tgtEl>
                                        <p:attrNameLst>
                                          <p:attrName>style.visibility</p:attrName>
                                        </p:attrNameLst>
                                      </p:cBhvr>
                                      <p:to>
                                        <p:strVal val="visible"/>
                                      </p:to>
                                    </p:set>
                                    <p:animEffect filter="fade" transition="in">
                                      <p:cBhvr>
                                        <p:cTn dur="1000"/>
                                        <p:tgtEl>
                                          <p:spTgt spid="1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1" st="1"/>
                                            </p:txEl>
                                          </p:spTgt>
                                        </p:tgtEl>
                                        <p:attrNameLst>
                                          <p:attrName>style.visibility</p:attrName>
                                        </p:attrNameLst>
                                      </p:cBhvr>
                                      <p:to>
                                        <p:strVal val="visible"/>
                                      </p:to>
                                    </p:set>
                                    <p:animEffect filter="fade" transition="in">
                                      <p:cBhvr>
                                        <p:cTn dur="1000"/>
                                        <p:tgtEl>
                                          <p:spTgt spid="1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2" st="2"/>
                                            </p:txEl>
                                          </p:spTgt>
                                        </p:tgtEl>
                                        <p:attrNameLst>
                                          <p:attrName>style.visibility</p:attrName>
                                        </p:attrNameLst>
                                      </p:cBhvr>
                                      <p:to>
                                        <p:strVal val="visible"/>
                                      </p:to>
                                    </p:set>
                                    <p:animEffect filter="fade" transition="in">
                                      <p:cBhvr>
                                        <p:cTn dur="1000"/>
                                        <p:tgtEl>
                                          <p:spTgt spid="1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3" st="3"/>
                                            </p:txEl>
                                          </p:spTgt>
                                        </p:tgtEl>
                                        <p:attrNameLst>
                                          <p:attrName>style.visibility</p:attrName>
                                        </p:attrNameLst>
                                      </p:cBhvr>
                                      <p:to>
                                        <p:strVal val="visible"/>
                                      </p:to>
                                    </p:set>
                                    <p:animEffect filter="fade" transition="in">
                                      <p:cBhvr>
                                        <p:cTn dur="1000"/>
                                        <p:tgtEl>
                                          <p:spTgt spid="1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6" name="Shape 186"/>
        <p:cNvGrpSpPr/>
        <p:nvPr/>
      </p:nvGrpSpPr>
      <p:grpSpPr>
        <a:xfrm>
          <a:off x="0" y="0"/>
          <a:ext cx="0" cy="0"/>
          <a:chOff x="0" y="0"/>
          <a:chExt cx="0" cy="0"/>
        </a:xfrm>
      </p:grpSpPr>
      <p:sp>
        <p:nvSpPr>
          <p:cNvPr id="187" name="Google Shape;187;p33"/>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6000">
                <a:solidFill>
                  <a:schemeClr val="lt1"/>
                </a:solidFill>
                <a:latin typeface="Open Sans"/>
                <a:ea typeface="Open Sans"/>
                <a:cs typeface="Open Sans"/>
                <a:sym typeface="Open Sans"/>
              </a:rPr>
              <a:t>Results</a:t>
            </a:r>
            <a:endParaRPr sz="6000">
              <a:solidFill>
                <a:schemeClr val="lt1"/>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1" name="Shape 191"/>
        <p:cNvGrpSpPr/>
        <p:nvPr/>
      </p:nvGrpSpPr>
      <p:grpSpPr>
        <a:xfrm>
          <a:off x="0" y="0"/>
          <a:ext cx="0" cy="0"/>
          <a:chOff x="0" y="0"/>
          <a:chExt cx="0" cy="0"/>
        </a:xfrm>
      </p:grpSpPr>
      <p:sp>
        <p:nvSpPr>
          <p:cNvPr id="192" name="Google Shape;192;p34"/>
          <p:cNvSpPr txBox="1"/>
          <p:nvPr>
            <p:ph type="title"/>
          </p:nvPr>
        </p:nvSpPr>
        <p:spPr>
          <a:xfrm>
            <a:off x="134675" y="100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Non-Hate Actual &amp; Predicted</a:t>
            </a:r>
            <a:endParaRPr>
              <a:solidFill>
                <a:schemeClr val="lt1"/>
              </a:solidFill>
              <a:latin typeface="Open Sans"/>
              <a:ea typeface="Open Sans"/>
              <a:cs typeface="Open Sans"/>
              <a:sym typeface="Open Sans"/>
            </a:endParaRPr>
          </a:p>
        </p:txBody>
      </p:sp>
      <p:pic>
        <p:nvPicPr>
          <p:cNvPr id="193" name="Google Shape;193;p34"/>
          <p:cNvPicPr preferRelativeResize="0"/>
          <p:nvPr/>
        </p:nvPicPr>
        <p:blipFill>
          <a:blip r:embed="rId3">
            <a:alphaModFix/>
          </a:blip>
          <a:stretch>
            <a:fillRect/>
          </a:stretch>
        </p:blipFill>
        <p:spPr>
          <a:xfrm>
            <a:off x="0" y="825900"/>
            <a:ext cx="9144003" cy="404069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7" name="Shape 197"/>
        <p:cNvGrpSpPr/>
        <p:nvPr/>
      </p:nvGrpSpPr>
      <p:grpSpPr>
        <a:xfrm>
          <a:off x="0" y="0"/>
          <a:ext cx="0" cy="0"/>
          <a:chOff x="0" y="0"/>
          <a:chExt cx="0" cy="0"/>
        </a:xfrm>
      </p:grpSpPr>
      <p:sp>
        <p:nvSpPr>
          <p:cNvPr id="198" name="Google Shape;198;p35"/>
          <p:cNvSpPr txBox="1"/>
          <p:nvPr>
            <p:ph type="title"/>
          </p:nvPr>
        </p:nvSpPr>
        <p:spPr>
          <a:xfrm>
            <a:off x="134675" y="100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Hate Actual &amp; Predicted</a:t>
            </a:r>
            <a:endParaRPr>
              <a:solidFill>
                <a:schemeClr val="lt1"/>
              </a:solidFill>
              <a:latin typeface="Open Sans"/>
              <a:ea typeface="Open Sans"/>
              <a:cs typeface="Open Sans"/>
              <a:sym typeface="Open Sans"/>
            </a:endParaRPr>
          </a:p>
        </p:txBody>
      </p:sp>
      <p:pic>
        <p:nvPicPr>
          <p:cNvPr id="199" name="Google Shape;199;p35"/>
          <p:cNvPicPr preferRelativeResize="0"/>
          <p:nvPr/>
        </p:nvPicPr>
        <p:blipFill>
          <a:blip r:embed="rId3">
            <a:alphaModFix/>
          </a:blip>
          <a:stretch>
            <a:fillRect/>
          </a:stretch>
        </p:blipFill>
        <p:spPr>
          <a:xfrm>
            <a:off x="0" y="802650"/>
            <a:ext cx="9144003" cy="37549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3" name="Shape 203"/>
        <p:cNvGrpSpPr/>
        <p:nvPr/>
      </p:nvGrpSpPr>
      <p:grpSpPr>
        <a:xfrm>
          <a:off x="0" y="0"/>
          <a:ext cx="0" cy="0"/>
          <a:chOff x="0" y="0"/>
          <a:chExt cx="0" cy="0"/>
        </a:xfrm>
      </p:grpSpPr>
      <p:sp>
        <p:nvSpPr>
          <p:cNvPr id="204" name="Google Shape;20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References</a:t>
            </a:r>
            <a:endParaRPr>
              <a:solidFill>
                <a:schemeClr val="lt1"/>
              </a:solidFill>
              <a:latin typeface="Open Sans"/>
              <a:ea typeface="Open Sans"/>
              <a:cs typeface="Open Sans"/>
              <a:sym typeface="Open Sans"/>
            </a:endParaRPr>
          </a:p>
        </p:txBody>
      </p:sp>
      <p:sp>
        <p:nvSpPr>
          <p:cNvPr id="205" name="Google Shape;205;p36"/>
          <p:cNvSpPr txBox="1"/>
          <p:nvPr>
            <p:ph idx="1" type="body"/>
          </p:nvPr>
        </p:nvSpPr>
        <p:spPr>
          <a:xfrm>
            <a:off x="311700" y="1152475"/>
            <a:ext cx="8520600" cy="3416400"/>
          </a:xfrm>
          <a:prstGeom prst="rect">
            <a:avLst/>
          </a:prstGeom>
          <a:ln cap="flat" cmpd="sng" w="9525">
            <a:solidFill>
              <a:srgbClr val="F8F9FA"/>
            </a:solidFill>
            <a:prstDash val="solid"/>
            <a:round/>
            <a:headEnd len="sm" w="sm" type="none"/>
            <a:tailEnd len="sm" w="sm" type="none"/>
          </a:ln>
        </p:spPr>
        <p:txBody>
          <a:bodyPr anchorCtr="0" anchor="t" bIns="91425" lIns="91425" spcFirstLastPara="1" rIns="91425" wrap="square" tIns="91425">
            <a:normAutofit/>
          </a:bodyPr>
          <a:lstStyle/>
          <a:p>
            <a:pPr indent="-298450" lvl="0" marL="457200" rtl="0" algn="l">
              <a:spcBef>
                <a:spcPts val="0"/>
              </a:spcBef>
              <a:spcAft>
                <a:spcPts val="0"/>
              </a:spcAft>
              <a:buClr>
                <a:schemeClr val="lt1"/>
              </a:buClr>
              <a:buSzPts val="1100"/>
              <a:buFont typeface="Open Sans"/>
              <a:buAutoNum type="arabicPeriod"/>
            </a:pPr>
            <a:r>
              <a:rPr b="1" lang="en" sz="1100">
                <a:solidFill>
                  <a:schemeClr val="lt1"/>
                </a:solidFill>
                <a:latin typeface="Open Sans"/>
                <a:ea typeface="Open Sans"/>
                <a:cs typeface="Open Sans"/>
                <a:sym typeface="Open Sans"/>
              </a:rPr>
              <a:t>TF-IDF :</a:t>
            </a:r>
            <a:r>
              <a:rPr lang="en" sz="1100">
                <a:solidFill>
                  <a:schemeClr val="lt1"/>
                </a:solidFill>
                <a:latin typeface="Open Sans"/>
                <a:ea typeface="Open Sans"/>
                <a:cs typeface="Open Sans"/>
                <a:sym typeface="Open Sans"/>
              </a:rPr>
              <a:t> </a:t>
            </a:r>
            <a:r>
              <a:rPr lang="en" sz="1100" u="sng">
                <a:solidFill>
                  <a:schemeClr val="lt1"/>
                </a:solidFill>
                <a:latin typeface="Open Sans"/>
                <a:ea typeface="Open Sans"/>
                <a:cs typeface="Open Sans"/>
                <a:sym typeface="Open Sans"/>
                <a:hlinkClick r:id="rId3">
                  <a:extLst>
                    <a:ext uri="{A12FA001-AC4F-418D-AE19-62706E023703}">
                      <ahyp:hlinkClr val="tx"/>
                    </a:ext>
                  </a:extLst>
                </a:hlinkClick>
              </a:rPr>
              <a:t>https://www.analyticsvidhya.com/blog/2021/11/how-sklearns-tfidfvectorizer-calculates-tf-idf-values</a:t>
            </a:r>
            <a:r>
              <a:rPr lang="en" sz="1100">
                <a:solidFill>
                  <a:schemeClr val="lt1"/>
                </a:solidFill>
                <a:latin typeface="Open Sans"/>
                <a:ea typeface="Open Sans"/>
                <a:cs typeface="Open Sans"/>
                <a:sym typeface="Open Sans"/>
              </a:rPr>
              <a:t>/  </a:t>
            </a:r>
            <a:endParaRPr sz="1100">
              <a:solidFill>
                <a:schemeClr val="lt1"/>
              </a:solidFill>
              <a:latin typeface="Open Sans"/>
              <a:ea typeface="Open Sans"/>
              <a:cs typeface="Open Sans"/>
              <a:sym typeface="Open Sans"/>
            </a:endParaRPr>
          </a:p>
          <a:p>
            <a:pPr indent="-298450" lvl="0" marL="457200" rtl="0" algn="l">
              <a:spcBef>
                <a:spcPts val="0"/>
              </a:spcBef>
              <a:spcAft>
                <a:spcPts val="0"/>
              </a:spcAft>
              <a:buClr>
                <a:schemeClr val="lt1"/>
              </a:buClr>
              <a:buSzPts val="1100"/>
              <a:buFont typeface="Open Sans"/>
              <a:buAutoNum type="arabicPeriod"/>
            </a:pPr>
            <a:r>
              <a:rPr b="1" lang="en" sz="1100">
                <a:solidFill>
                  <a:schemeClr val="lt1"/>
                </a:solidFill>
                <a:latin typeface="Open Sans"/>
                <a:ea typeface="Open Sans"/>
                <a:cs typeface="Open Sans"/>
                <a:sym typeface="Open Sans"/>
              </a:rPr>
              <a:t>GLOVE: </a:t>
            </a:r>
            <a:r>
              <a:rPr lang="en" sz="1100" u="sng">
                <a:solidFill>
                  <a:schemeClr val="lt1"/>
                </a:solidFill>
                <a:latin typeface="Open Sans"/>
                <a:ea typeface="Open Sans"/>
                <a:cs typeface="Open Sans"/>
                <a:sym typeface="Open Sans"/>
                <a:hlinkClick r:id="rId4">
                  <a:extLst>
                    <a:ext uri="{A12FA001-AC4F-418D-AE19-62706E023703}">
                      <ahyp:hlinkClr val="tx"/>
                    </a:ext>
                  </a:extLst>
                </a:hlinkClick>
              </a:rPr>
              <a:t>https://towardsdatascience.com/light-on-math-ml-intuitive-guide-to-understanding-glove-embeddings-b13b4f19c010</a:t>
            </a:r>
            <a:r>
              <a:rPr lang="en" sz="1100">
                <a:solidFill>
                  <a:schemeClr val="lt1"/>
                </a:solidFill>
                <a:latin typeface="Open Sans"/>
                <a:ea typeface="Open Sans"/>
                <a:cs typeface="Open Sans"/>
                <a:sym typeface="Open Sans"/>
              </a:rPr>
              <a:t> </a:t>
            </a:r>
            <a:endParaRPr sz="1100">
              <a:solidFill>
                <a:schemeClr val="lt1"/>
              </a:solidFill>
              <a:latin typeface="Open Sans"/>
              <a:ea typeface="Open Sans"/>
              <a:cs typeface="Open Sans"/>
              <a:sym typeface="Open Sans"/>
            </a:endParaRPr>
          </a:p>
          <a:p>
            <a:pPr indent="-298450" lvl="0" marL="457200" rtl="0" algn="l">
              <a:spcBef>
                <a:spcPts val="0"/>
              </a:spcBef>
              <a:spcAft>
                <a:spcPts val="0"/>
              </a:spcAft>
              <a:buClr>
                <a:schemeClr val="lt1"/>
              </a:buClr>
              <a:buSzPts val="1100"/>
              <a:buFont typeface="Open Sans"/>
              <a:buAutoNum type="arabicPeriod"/>
            </a:pPr>
            <a:r>
              <a:rPr b="1" lang="en" sz="1100">
                <a:solidFill>
                  <a:schemeClr val="lt1"/>
                </a:solidFill>
                <a:latin typeface="Open Sans"/>
                <a:ea typeface="Open Sans"/>
                <a:cs typeface="Open Sans"/>
                <a:sym typeface="Open Sans"/>
              </a:rPr>
              <a:t>ELMO: </a:t>
            </a:r>
            <a:r>
              <a:rPr lang="en" sz="1100" u="sng">
                <a:solidFill>
                  <a:schemeClr val="lt1"/>
                </a:solidFill>
                <a:latin typeface="Open Sans"/>
                <a:ea typeface="Open Sans"/>
                <a:cs typeface="Open Sans"/>
                <a:sym typeface="Open Sans"/>
                <a:hlinkClick r:id="rId5">
                  <a:extLst>
                    <a:ext uri="{A12FA001-AC4F-418D-AE19-62706E023703}">
                      <ahyp:hlinkClr val="tx"/>
                    </a:ext>
                  </a:extLst>
                </a:hlinkClick>
              </a:rPr>
              <a:t>https://medium.com/saarthi-ai/elmo-for-contextual-word-embedding-for-text-classification-24c9693b0045#:~:text=ELMo%20stands%20for%20Embeddings%20from%20Language%20Models%2C%20and,accurately%20guess%20the%20next%20word%20in%20the%20example.</a:t>
            </a:r>
            <a:endParaRPr sz="1100">
              <a:solidFill>
                <a:schemeClr val="lt1"/>
              </a:solidFill>
              <a:latin typeface="Open Sans"/>
              <a:ea typeface="Open Sans"/>
              <a:cs typeface="Open Sans"/>
              <a:sym typeface="Open Sans"/>
            </a:endParaRPr>
          </a:p>
          <a:p>
            <a:pPr indent="-298450" lvl="0" marL="457200" rtl="0" algn="l">
              <a:spcBef>
                <a:spcPts val="0"/>
              </a:spcBef>
              <a:spcAft>
                <a:spcPts val="0"/>
              </a:spcAft>
              <a:buClr>
                <a:schemeClr val="lt1"/>
              </a:buClr>
              <a:buSzPts val="1100"/>
              <a:buFont typeface="Open Sans"/>
              <a:buAutoNum type="arabicPeriod"/>
            </a:pPr>
            <a:r>
              <a:rPr b="1" lang="en" sz="1100">
                <a:solidFill>
                  <a:schemeClr val="lt1"/>
                </a:solidFill>
                <a:latin typeface="Open Sans"/>
                <a:ea typeface="Open Sans"/>
                <a:cs typeface="Open Sans"/>
                <a:sym typeface="Open Sans"/>
              </a:rPr>
              <a:t>BERT Contextual Embedding :</a:t>
            </a:r>
            <a:r>
              <a:rPr lang="en" sz="1100">
                <a:solidFill>
                  <a:schemeClr val="lt1"/>
                </a:solidFill>
                <a:latin typeface="Open Sans"/>
                <a:ea typeface="Open Sans"/>
                <a:cs typeface="Open Sans"/>
                <a:sym typeface="Open Sans"/>
              </a:rPr>
              <a:t> </a:t>
            </a:r>
            <a:r>
              <a:rPr lang="en" sz="1100" u="sng">
                <a:solidFill>
                  <a:schemeClr val="lt1"/>
                </a:solidFill>
                <a:latin typeface="Open Sans"/>
                <a:ea typeface="Open Sans"/>
                <a:cs typeface="Open Sans"/>
                <a:sym typeface="Open Sans"/>
                <a:hlinkClick r:id="rId6">
                  <a:extLst>
                    <a:ext uri="{A12FA001-AC4F-418D-AE19-62706E023703}">
                      <ahyp:hlinkClr val="tx"/>
                    </a:ext>
                  </a:extLst>
                </a:hlinkClick>
              </a:rPr>
              <a:t>https://arxiv.org/pdf/1805.06201v1.pdf</a:t>
            </a:r>
            <a:r>
              <a:rPr lang="en" sz="1100">
                <a:solidFill>
                  <a:schemeClr val="lt1"/>
                </a:solidFill>
                <a:latin typeface="Open Sans"/>
                <a:ea typeface="Open Sans"/>
                <a:cs typeface="Open Sans"/>
                <a:sym typeface="Open Sans"/>
              </a:rPr>
              <a:t> </a:t>
            </a:r>
            <a:endParaRPr sz="1100">
              <a:solidFill>
                <a:schemeClr val="lt1"/>
              </a:solidFill>
              <a:latin typeface="Open Sans"/>
              <a:ea typeface="Open Sans"/>
              <a:cs typeface="Open Sans"/>
              <a:sym typeface="Open Sans"/>
            </a:endParaRPr>
          </a:p>
          <a:p>
            <a:pPr indent="-298450" lvl="0" marL="457200" rtl="0" algn="l">
              <a:spcBef>
                <a:spcPts val="0"/>
              </a:spcBef>
              <a:spcAft>
                <a:spcPts val="0"/>
              </a:spcAft>
              <a:buClr>
                <a:schemeClr val="lt1"/>
              </a:buClr>
              <a:buSzPts val="1100"/>
              <a:buFont typeface="Open Sans"/>
              <a:buAutoNum type="arabicPeriod"/>
            </a:pPr>
            <a:r>
              <a:rPr b="1" lang="en" sz="1100">
                <a:solidFill>
                  <a:schemeClr val="lt1"/>
                </a:solidFill>
                <a:latin typeface="Open Sans"/>
                <a:ea typeface="Open Sans"/>
                <a:cs typeface="Open Sans"/>
                <a:sym typeface="Open Sans"/>
              </a:rPr>
              <a:t>Back Translation :</a:t>
            </a:r>
            <a:r>
              <a:rPr lang="en" sz="1100">
                <a:solidFill>
                  <a:schemeClr val="lt1"/>
                </a:solidFill>
                <a:latin typeface="Open Sans"/>
                <a:ea typeface="Open Sans"/>
                <a:cs typeface="Open Sans"/>
                <a:sym typeface="Open Sans"/>
              </a:rPr>
              <a:t> </a:t>
            </a:r>
            <a:r>
              <a:rPr lang="en" sz="1100" u="sng">
                <a:solidFill>
                  <a:schemeClr val="lt1"/>
                </a:solidFill>
                <a:latin typeface="Open Sans"/>
                <a:ea typeface="Open Sans"/>
                <a:cs typeface="Open Sans"/>
                <a:sym typeface="Open Sans"/>
                <a:hlinkClick r:id="rId7">
                  <a:extLst>
                    <a:ext uri="{A12FA001-AC4F-418D-AE19-62706E023703}">
                      <ahyp:hlinkClr val="tx"/>
                    </a:ext>
                  </a:extLst>
                </a:hlinkClick>
              </a:rPr>
              <a:t>https://towardsdatascience.com/data-augmentation-in-nlp-using-back-translation-with-marianmt-a8939dfea50a</a:t>
            </a:r>
            <a:endParaRPr sz="1100">
              <a:solidFill>
                <a:schemeClr val="lt1"/>
              </a:solidFill>
              <a:latin typeface="Open Sans"/>
              <a:ea typeface="Open Sans"/>
              <a:cs typeface="Open Sans"/>
              <a:sym typeface="Open Sans"/>
            </a:endParaRPr>
          </a:p>
          <a:p>
            <a:pPr indent="-298450" lvl="0" marL="457200" rtl="0" algn="l">
              <a:spcBef>
                <a:spcPts val="0"/>
              </a:spcBef>
              <a:spcAft>
                <a:spcPts val="0"/>
              </a:spcAft>
              <a:buClr>
                <a:schemeClr val="lt1"/>
              </a:buClr>
              <a:buSzPts val="1100"/>
              <a:buFont typeface="Open Sans"/>
              <a:buAutoNum type="arabicPeriod"/>
            </a:pPr>
            <a:r>
              <a:rPr b="1" lang="en" sz="1100">
                <a:solidFill>
                  <a:schemeClr val="lt1"/>
                </a:solidFill>
                <a:latin typeface="Open Sans"/>
                <a:ea typeface="Open Sans"/>
                <a:cs typeface="Open Sans"/>
                <a:sym typeface="Open Sans"/>
              </a:rPr>
              <a:t>EDA :</a:t>
            </a:r>
            <a:r>
              <a:rPr lang="en" sz="1100">
                <a:solidFill>
                  <a:schemeClr val="lt1"/>
                </a:solidFill>
                <a:latin typeface="Open Sans"/>
                <a:ea typeface="Open Sans"/>
                <a:cs typeface="Open Sans"/>
                <a:sym typeface="Open Sans"/>
              </a:rPr>
              <a:t> </a:t>
            </a:r>
            <a:r>
              <a:rPr lang="en" sz="1100" u="sng">
                <a:solidFill>
                  <a:schemeClr val="lt1"/>
                </a:solidFill>
                <a:latin typeface="Open Sans"/>
                <a:ea typeface="Open Sans"/>
                <a:cs typeface="Open Sans"/>
                <a:sym typeface="Open Sans"/>
                <a:hlinkClick r:id="rId8">
                  <a:extLst>
                    <a:ext uri="{A12FA001-AC4F-418D-AE19-62706E023703}">
                      <ahyp:hlinkClr val="tx"/>
                    </a:ext>
                  </a:extLst>
                </a:hlinkClick>
              </a:rPr>
              <a:t>https://arxiv.org/pdf/1901.11196.pdf</a:t>
            </a:r>
            <a:endParaRPr sz="1100">
              <a:solidFill>
                <a:schemeClr val="lt1"/>
              </a:solidFill>
              <a:latin typeface="Open Sans"/>
              <a:ea typeface="Open Sans"/>
              <a:cs typeface="Open Sans"/>
              <a:sym typeface="Open Sans"/>
            </a:endParaRPr>
          </a:p>
          <a:p>
            <a:pPr indent="-298450" lvl="0" marL="457200" rtl="0" algn="l">
              <a:spcBef>
                <a:spcPts val="0"/>
              </a:spcBef>
              <a:spcAft>
                <a:spcPts val="0"/>
              </a:spcAft>
              <a:buClr>
                <a:schemeClr val="lt1"/>
              </a:buClr>
              <a:buSzPts val="1100"/>
              <a:buFont typeface="Open Sans"/>
              <a:buAutoNum type="arabicPeriod"/>
            </a:pPr>
            <a:r>
              <a:rPr b="1" lang="en" sz="1100">
                <a:solidFill>
                  <a:schemeClr val="lt1"/>
                </a:solidFill>
                <a:latin typeface="Open Sans"/>
                <a:ea typeface="Open Sans"/>
                <a:cs typeface="Open Sans"/>
                <a:sym typeface="Open Sans"/>
              </a:rPr>
              <a:t>Smote :</a:t>
            </a:r>
            <a:r>
              <a:rPr lang="en" sz="1100">
                <a:solidFill>
                  <a:schemeClr val="lt1"/>
                </a:solidFill>
                <a:latin typeface="Open Sans"/>
                <a:ea typeface="Open Sans"/>
                <a:cs typeface="Open Sans"/>
                <a:sym typeface="Open Sans"/>
              </a:rPr>
              <a:t> </a:t>
            </a:r>
            <a:r>
              <a:rPr lang="en" sz="1100" u="sng">
                <a:solidFill>
                  <a:schemeClr val="lt1"/>
                </a:solidFill>
                <a:latin typeface="Open Sans"/>
                <a:ea typeface="Open Sans"/>
                <a:cs typeface="Open Sans"/>
                <a:sym typeface="Open Sans"/>
                <a:hlinkClick r:id="rId9">
                  <a:extLst>
                    <a:ext uri="{A12FA001-AC4F-418D-AE19-62706E023703}">
                      <ahyp:hlinkClr val="tx"/>
                    </a:ext>
                  </a:extLst>
                </a:hlinkClick>
              </a:rPr>
              <a:t>https://towardsdatascience.com/imbalanced-classification-in-python-smote-enn-method-db5db06b8d50</a:t>
            </a:r>
            <a:r>
              <a:rPr lang="en" sz="1100" u="sng">
                <a:solidFill>
                  <a:schemeClr val="lt1"/>
                </a:solidFill>
                <a:latin typeface="Open Sans"/>
                <a:ea typeface="Open Sans"/>
                <a:cs typeface="Open Sans"/>
                <a:sym typeface="Open Sans"/>
              </a:rPr>
              <a:t> </a:t>
            </a:r>
            <a:r>
              <a:rPr lang="en" sz="1100">
                <a:solidFill>
                  <a:schemeClr val="lt1"/>
                </a:solidFill>
                <a:latin typeface="Open Sans"/>
                <a:ea typeface="Open Sans"/>
                <a:cs typeface="Open Sans"/>
                <a:sym typeface="Open Sans"/>
              </a:rPr>
              <a:t> </a:t>
            </a:r>
            <a:endParaRPr sz="1100">
              <a:solidFill>
                <a:schemeClr val="lt1"/>
              </a:solidFill>
              <a:latin typeface="Open Sans"/>
              <a:ea typeface="Open Sans"/>
              <a:cs typeface="Open Sans"/>
              <a:sym typeface="Open Sans"/>
            </a:endParaRPr>
          </a:p>
          <a:p>
            <a:pPr indent="-298450" lvl="0" marL="457200" rtl="0" algn="l">
              <a:spcBef>
                <a:spcPts val="0"/>
              </a:spcBef>
              <a:spcAft>
                <a:spcPts val="0"/>
              </a:spcAft>
              <a:buClr>
                <a:schemeClr val="lt1"/>
              </a:buClr>
              <a:buSzPts val="1100"/>
              <a:buFont typeface="Open Sans"/>
              <a:buAutoNum type="arabicPeriod"/>
            </a:pPr>
            <a:r>
              <a:rPr b="1" lang="en" sz="1100">
                <a:solidFill>
                  <a:schemeClr val="lt1"/>
                </a:solidFill>
                <a:latin typeface="Open Sans"/>
                <a:ea typeface="Open Sans"/>
                <a:cs typeface="Open Sans"/>
                <a:sym typeface="Open Sans"/>
              </a:rPr>
              <a:t>BERT T5 :</a:t>
            </a:r>
            <a:r>
              <a:rPr lang="en" sz="1100">
                <a:solidFill>
                  <a:schemeClr val="lt1"/>
                </a:solidFill>
                <a:latin typeface="Open Sans"/>
                <a:ea typeface="Open Sans"/>
                <a:cs typeface="Open Sans"/>
                <a:sym typeface="Open Sans"/>
              </a:rPr>
              <a:t>  </a:t>
            </a:r>
            <a:r>
              <a:rPr lang="en" sz="1100" u="sng">
                <a:solidFill>
                  <a:schemeClr val="lt1"/>
                </a:solidFill>
                <a:latin typeface="Open Sans"/>
                <a:ea typeface="Open Sans"/>
                <a:cs typeface="Open Sans"/>
                <a:sym typeface="Open Sans"/>
                <a:hlinkClick r:id="rId10">
                  <a:extLst>
                    <a:ext uri="{A12FA001-AC4F-418D-AE19-62706E023703}">
                      <ahyp:hlinkClr val="tx"/>
                    </a:ext>
                  </a:extLst>
                </a:hlinkClick>
              </a:rPr>
              <a:t>https://www.analyticsvidhya.com/blog/2021/12/text-classification-using-bert-and-tensorflow/#:~:text=BERT%20is%20a%20very%20good,a%20binary%20text%20classification%20task</a:t>
            </a:r>
            <a:r>
              <a:rPr lang="en" sz="1100">
                <a:solidFill>
                  <a:schemeClr val="dk1"/>
                </a:solidFill>
                <a:latin typeface="Open Sans"/>
                <a:ea typeface="Open Sans"/>
                <a:cs typeface="Open Sans"/>
                <a:sym typeface="Open Sans"/>
              </a:rPr>
              <a:t> </a:t>
            </a:r>
            <a:endParaRPr sz="1100">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6000">
                <a:solidFill>
                  <a:schemeClr val="lt1"/>
                </a:solidFill>
                <a:latin typeface="Open Sans"/>
                <a:ea typeface="Open Sans"/>
                <a:cs typeface="Open Sans"/>
                <a:sym typeface="Open Sans"/>
              </a:rPr>
              <a:t>Data Pipeline</a:t>
            </a:r>
            <a:endParaRPr sz="6000">
              <a:solidFill>
                <a:schemeClr val="lt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2729075" y="0"/>
            <a:ext cx="3606818"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Dataset</a:t>
            </a:r>
            <a:endParaRPr>
              <a:solidFill>
                <a:schemeClr val="lt1"/>
              </a:solidFill>
            </a:endParaRPr>
          </a:p>
        </p:txBody>
      </p:sp>
      <p:sp>
        <p:nvSpPr>
          <p:cNvPr id="78" name="Google Shape;7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lt1"/>
              </a:solidFill>
            </a:endParaRPr>
          </a:p>
          <a:p>
            <a:pPr indent="0" lvl="0" marL="0" rtl="0" algn="l">
              <a:spcBef>
                <a:spcPts val="1200"/>
              </a:spcBef>
              <a:spcAft>
                <a:spcPts val="1200"/>
              </a:spcAft>
              <a:buNone/>
            </a:pPr>
            <a:r>
              <a:t/>
            </a:r>
            <a:endParaRPr>
              <a:solidFill>
                <a:schemeClr val="lt1"/>
              </a:solidFill>
            </a:endParaRPr>
          </a:p>
        </p:txBody>
      </p:sp>
      <p:graphicFrame>
        <p:nvGraphicFramePr>
          <p:cNvPr id="79" name="Google Shape;79;p17"/>
          <p:cNvGraphicFramePr/>
          <p:nvPr/>
        </p:nvGraphicFramePr>
        <p:xfrm>
          <a:off x="790225" y="1428750"/>
          <a:ext cx="3000000" cy="3000000"/>
        </p:xfrm>
        <a:graphic>
          <a:graphicData uri="http://schemas.openxmlformats.org/drawingml/2006/table">
            <a:tbl>
              <a:tblPr>
                <a:noFill/>
                <a:tableStyleId>{10D5F710-F4FB-46FC-8672-0409D477047D}</a:tableStyleId>
              </a:tblPr>
              <a:tblGrid>
                <a:gridCol w="3025325"/>
                <a:gridCol w="1149850"/>
                <a:gridCol w="1507350"/>
                <a:gridCol w="2274450"/>
              </a:tblGrid>
              <a:tr h="731500">
                <a:tc>
                  <a:txBody>
                    <a:bodyPr/>
                    <a:lstStyle/>
                    <a:p>
                      <a:pPr indent="0" lvl="0" marL="0" rtl="0" algn="ctr">
                        <a:spcBef>
                          <a:spcPts val="0"/>
                        </a:spcBef>
                        <a:spcAft>
                          <a:spcPts val="0"/>
                        </a:spcAft>
                        <a:buNone/>
                      </a:pPr>
                      <a:r>
                        <a:rPr b="1" lang="en" sz="1800">
                          <a:solidFill>
                            <a:schemeClr val="lt1"/>
                          </a:solidFill>
                        </a:rPr>
                        <a:t>Name of the Dataset</a:t>
                      </a:r>
                      <a:endParaRPr b="1" sz="1800">
                        <a:solidFill>
                          <a:schemeClr val="lt1"/>
                        </a:solidFill>
                      </a:endParaRPr>
                    </a:p>
                  </a:txBody>
                  <a:tcPr marT="91425" marB="91425" marR="91425" marL="91425">
                    <a:lnT cap="flat" cmpd="sng" w="9525">
                      <a:solidFill>
                        <a:schemeClr val="lt1"/>
                      </a:solidFill>
                      <a:prstDash val="solid"/>
                      <a:round/>
                      <a:headEnd len="sm" w="sm" type="none"/>
                      <a:tailEnd len="sm" w="sm" type="none"/>
                    </a:lnT>
                    <a:solidFill>
                      <a:srgbClr val="4A86E8"/>
                    </a:solidFill>
                  </a:tcPr>
                </a:tc>
                <a:tc>
                  <a:txBody>
                    <a:bodyPr/>
                    <a:lstStyle/>
                    <a:p>
                      <a:pPr indent="0" lvl="0" marL="0" rtl="0" algn="ctr">
                        <a:spcBef>
                          <a:spcPts val="0"/>
                        </a:spcBef>
                        <a:spcAft>
                          <a:spcPts val="0"/>
                        </a:spcAft>
                        <a:buNone/>
                      </a:pPr>
                      <a:r>
                        <a:rPr b="1" lang="en" sz="1800">
                          <a:solidFill>
                            <a:schemeClr val="lt1"/>
                          </a:solidFill>
                        </a:rPr>
                        <a:t>Total </a:t>
                      </a:r>
                      <a:endParaRPr b="1" sz="1800">
                        <a:solidFill>
                          <a:schemeClr val="lt1"/>
                        </a:solidFill>
                      </a:endParaRPr>
                    </a:p>
                  </a:txBody>
                  <a:tcPr marT="91425" marB="91425" marR="91425" marL="91425">
                    <a:solidFill>
                      <a:srgbClr val="4A86E8"/>
                    </a:solidFill>
                  </a:tcPr>
                </a:tc>
                <a:tc>
                  <a:txBody>
                    <a:bodyPr/>
                    <a:lstStyle/>
                    <a:p>
                      <a:pPr indent="0" lvl="0" marL="0" rtl="0" algn="ctr">
                        <a:spcBef>
                          <a:spcPts val="0"/>
                        </a:spcBef>
                        <a:spcAft>
                          <a:spcPts val="0"/>
                        </a:spcAft>
                        <a:buNone/>
                      </a:pPr>
                      <a:r>
                        <a:rPr b="1" lang="en" sz="1800">
                          <a:solidFill>
                            <a:schemeClr val="lt1"/>
                          </a:solidFill>
                        </a:rPr>
                        <a:t>Hate </a:t>
                      </a:r>
                      <a:endParaRPr b="1" sz="1800">
                        <a:solidFill>
                          <a:schemeClr val="lt1"/>
                        </a:solidFill>
                      </a:endParaRPr>
                    </a:p>
                  </a:txBody>
                  <a:tcPr marT="91425" marB="91425" marR="91425" marL="91425">
                    <a:solidFill>
                      <a:srgbClr val="4A86E8"/>
                    </a:solidFill>
                  </a:tcPr>
                </a:tc>
                <a:tc>
                  <a:txBody>
                    <a:bodyPr/>
                    <a:lstStyle/>
                    <a:p>
                      <a:pPr indent="0" lvl="0" marL="0" rtl="0" algn="ctr">
                        <a:spcBef>
                          <a:spcPts val="0"/>
                        </a:spcBef>
                        <a:spcAft>
                          <a:spcPts val="0"/>
                        </a:spcAft>
                        <a:buNone/>
                      </a:pPr>
                      <a:r>
                        <a:rPr b="1" lang="en" sz="1800">
                          <a:solidFill>
                            <a:schemeClr val="lt1"/>
                          </a:solidFill>
                        </a:rPr>
                        <a:t>Non-Hate </a:t>
                      </a:r>
                      <a:endParaRPr b="1" sz="1800">
                        <a:solidFill>
                          <a:schemeClr val="lt1"/>
                        </a:solidFill>
                      </a:endParaRPr>
                    </a:p>
                  </a:txBody>
                  <a:tcPr marT="91425" marB="91425" marR="91425" marL="91425">
                    <a:solidFill>
                      <a:srgbClr val="4A86E8"/>
                    </a:solidFill>
                  </a:tcPr>
                </a:tc>
              </a:tr>
              <a:tr h="396200">
                <a:tc>
                  <a:txBody>
                    <a:bodyPr/>
                    <a:lstStyle/>
                    <a:p>
                      <a:pPr indent="0" lvl="0" marL="0" rtl="0" algn="ctr">
                        <a:spcBef>
                          <a:spcPts val="0"/>
                        </a:spcBef>
                        <a:spcAft>
                          <a:spcPts val="0"/>
                        </a:spcAft>
                        <a:buNone/>
                      </a:pPr>
                      <a:r>
                        <a:rPr b="1" lang="en">
                          <a:solidFill>
                            <a:schemeClr val="lt1"/>
                          </a:solidFill>
                        </a:rPr>
                        <a:t>Warner (</a:t>
                      </a:r>
                      <a:r>
                        <a:rPr lang="en">
                          <a:solidFill>
                            <a:schemeClr val="lt1"/>
                          </a:solidFill>
                        </a:rPr>
                        <a:t>14.65% - 85.34%</a:t>
                      </a:r>
                      <a:r>
                        <a:rPr b="1" lang="en">
                          <a:solidFill>
                            <a:schemeClr val="lt1"/>
                          </a:solidFill>
                        </a:rPr>
                        <a:t>) </a:t>
                      </a:r>
                      <a:endParaRPr b="1">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1269</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186</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1085</a:t>
                      </a:r>
                      <a:endParaRPr>
                        <a:solidFill>
                          <a:schemeClr val="lt1"/>
                        </a:solidFill>
                      </a:endParaRPr>
                    </a:p>
                  </a:txBody>
                  <a:tcPr marT="91425" marB="91425" marR="91425" marL="91425"/>
                </a:tc>
              </a:tr>
              <a:tr h="396200">
                <a:tc>
                  <a:txBody>
                    <a:bodyPr/>
                    <a:lstStyle/>
                    <a:p>
                      <a:pPr indent="0" lvl="0" marL="0" rtl="0" algn="ctr">
                        <a:spcBef>
                          <a:spcPts val="0"/>
                        </a:spcBef>
                        <a:spcAft>
                          <a:spcPts val="0"/>
                        </a:spcAft>
                        <a:buNone/>
                      </a:pPr>
                      <a:r>
                        <a:rPr b="1" lang="en">
                          <a:solidFill>
                            <a:schemeClr val="lt1"/>
                          </a:solidFill>
                        </a:rPr>
                        <a:t>Waseem </a:t>
                      </a:r>
                      <a:r>
                        <a:rPr b="1" lang="en">
                          <a:solidFill>
                            <a:schemeClr val="lt1"/>
                          </a:solidFill>
                        </a:rPr>
                        <a:t>(</a:t>
                      </a:r>
                      <a:r>
                        <a:rPr lang="en">
                          <a:solidFill>
                            <a:schemeClr val="lt1"/>
                          </a:solidFill>
                        </a:rPr>
                        <a:t>3.49% - 96.5%</a:t>
                      </a:r>
                      <a:r>
                        <a:rPr b="1" lang="en">
                          <a:solidFill>
                            <a:schemeClr val="lt1"/>
                          </a:solidFill>
                        </a:rPr>
                        <a:t>) </a:t>
                      </a:r>
                      <a:endParaRPr b="1">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14142</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494</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13648</a:t>
                      </a:r>
                      <a:endParaRPr>
                        <a:solidFill>
                          <a:schemeClr val="lt1"/>
                        </a:solidFill>
                      </a:endParaRPr>
                    </a:p>
                  </a:txBody>
                  <a:tcPr marT="91425" marB="91425" marR="91425" marL="91425"/>
                </a:tc>
              </a:tr>
              <a:tr h="396200">
                <a:tc>
                  <a:txBody>
                    <a:bodyPr/>
                    <a:lstStyle/>
                    <a:p>
                      <a:pPr indent="0" lvl="0" marL="0" rtl="0" algn="ctr">
                        <a:spcBef>
                          <a:spcPts val="0"/>
                        </a:spcBef>
                        <a:spcAft>
                          <a:spcPts val="0"/>
                        </a:spcAft>
                        <a:buNone/>
                      </a:pPr>
                      <a:r>
                        <a:rPr b="1" lang="en">
                          <a:solidFill>
                            <a:schemeClr val="lt1"/>
                          </a:solidFill>
                        </a:rPr>
                        <a:t>Founta </a:t>
                      </a:r>
                      <a:r>
                        <a:rPr b="1" lang="en">
                          <a:solidFill>
                            <a:schemeClr val="lt1"/>
                          </a:solidFill>
                        </a:rPr>
                        <a:t>(</a:t>
                      </a:r>
                      <a:r>
                        <a:rPr lang="en">
                          <a:solidFill>
                            <a:schemeClr val="lt1"/>
                          </a:solidFill>
                        </a:rPr>
                        <a:t>14.21% - 85.7%</a:t>
                      </a:r>
                      <a:r>
                        <a:rPr b="1" lang="en">
                          <a:solidFill>
                            <a:schemeClr val="lt1"/>
                          </a:solidFill>
                        </a:rPr>
                        <a:t>) </a:t>
                      </a:r>
                      <a:endParaRPr b="1">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59319</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8434</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50885</a:t>
                      </a:r>
                      <a:endParaRPr>
                        <a:solidFill>
                          <a:schemeClr val="lt1"/>
                        </a:solidFill>
                      </a:endParaRPr>
                    </a:p>
                  </a:txBody>
                  <a:tcPr marT="91425" marB="91425" marR="91425" marL="91425"/>
                </a:tc>
              </a:tr>
              <a:tr h="396200">
                <a:tc>
                  <a:txBody>
                    <a:bodyPr/>
                    <a:lstStyle/>
                    <a:p>
                      <a:pPr indent="0" lvl="0" marL="0" rtl="0" algn="ctr">
                        <a:spcBef>
                          <a:spcPts val="0"/>
                        </a:spcBef>
                        <a:spcAft>
                          <a:spcPts val="0"/>
                        </a:spcAft>
                        <a:buNone/>
                      </a:pPr>
                      <a:r>
                        <a:rPr b="1" lang="en">
                          <a:solidFill>
                            <a:schemeClr val="lt1"/>
                          </a:solidFill>
                        </a:rPr>
                        <a:t>Hasoc </a:t>
                      </a:r>
                      <a:r>
                        <a:rPr b="1" lang="en">
                          <a:solidFill>
                            <a:schemeClr val="lt1"/>
                          </a:solidFill>
                        </a:rPr>
                        <a:t>(</a:t>
                      </a:r>
                      <a:r>
                        <a:rPr lang="en">
                          <a:solidFill>
                            <a:schemeClr val="lt1"/>
                          </a:solidFill>
                        </a:rPr>
                        <a:t>50% - 50%</a:t>
                      </a:r>
                      <a:r>
                        <a:rPr b="1" lang="en">
                          <a:solidFill>
                            <a:schemeClr val="lt1"/>
                          </a:solidFill>
                        </a:rPr>
                        <a:t>) </a:t>
                      </a:r>
                      <a:endParaRPr b="1">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3708</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1856</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1852</a:t>
                      </a:r>
                      <a:endParaRPr>
                        <a:solidFill>
                          <a:schemeClr val="lt1"/>
                        </a:solidFill>
                      </a:endParaRPr>
                    </a:p>
                  </a:txBody>
                  <a:tcPr marT="91425" marB="91425" marR="91425" marL="91425"/>
                </a:tc>
              </a:tr>
              <a:tr h="396200">
                <a:tc>
                  <a:txBody>
                    <a:bodyPr/>
                    <a:lstStyle/>
                    <a:p>
                      <a:pPr indent="0" lvl="0" marL="0" rtl="0" algn="ctr">
                        <a:spcBef>
                          <a:spcPts val="0"/>
                        </a:spcBef>
                        <a:spcAft>
                          <a:spcPts val="0"/>
                        </a:spcAft>
                        <a:buNone/>
                      </a:pPr>
                      <a:r>
                        <a:rPr b="1" lang="en">
                          <a:solidFill>
                            <a:schemeClr val="lt1"/>
                          </a:solidFill>
                        </a:rPr>
                        <a:t>Davidson </a:t>
                      </a:r>
                      <a:r>
                        <a:rPr b="1" lang="en">
                          <a:solidFill>
                            <a:schemeClr val="lt1"/>
                          </a:solidFill>
                        </a:rPr>
                        <a:t>(</a:t>
                      </a:r>
                      <a:r>
                        <a:rPr lang="en">
                          <a:solidFill>
                            <a:schemeClr val="lt1"/>
                          </a:solidFill>
                        </a:rPr>
                        <a:t>5.77% - 94.22%</a:t>
                      </a:r>
                      <a:r>
                        <a:rPr b="1" lang="en">
                          <a:solidFill>
                            <a:schemeClr val="lt1"/>
                          </a:solidFill>
                        </a:rPr>
                        <a:t>) </a:t>
                      </a:r>
                      <a:endParaRPr b="1">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24783</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1430</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23353</a:t>
                      </a:r>
                      <a:endParaRPr>
                        <a:solidFill>
                          <a:schemeClr val="lt1"/>
                        </a:solidFill>
                      </a:endParaRPr>
                    </a:p>
                  </a:txBody>
                  <a:tcPr marT="91425" marB="91425" marR="91425" marL="91425"/>
                </a:tc>
              </a:tr>
              <a:tr h="457175">
                <a:tc>
                  <a:txBody>
                    <a:bodyPr/>
                    <a:lstStyle/>
                    <a:p>
                      <a:pPr indent="0" lvl="0" marL="0" rtl="0" algn="ctr">
                        <a:spcBef>
                          <a:spcPts val="0"/>
                        </a:spcBef>
                        <a:spcAft>
                          <a:spcPts val="0"/>
                        </a:spcAft>
                        <a:buNone/>
                      </a:pPr>
                      <a:r>
                        <a:rPr b="1" lang="en" sz="1800">
                          <a:solidFill>
                            <a:schemeClr val="lt1"/>
                          </a:solidFill>
                        </a:rPr>
                        <a:t>Total </a:t>
                      </a:r>
                      <a:r>
                        <a:rPr b="1" lang="en">
                          <a:solidFill>
                            <a:schemeClr val="lt1"/>
                          </a:solidFill>
                        </a:rPr>
                        <a:t>(</a:t>
                      </a:r>
                      <a:r>
                        <a:rPr lang="en">
                          <a:solidFill>
                            <a:schemeClr val="lt1"/>
                          </a:solidFill>
                        </a:rPr>
                        <a:t>12.01% - 87.9%</a:t>
                      </a:r>
                      <a:r>
                        <a:rPr b="1" lang="en">
                          <a:solidFill>
                            <a:schemeClr val="lt1"/>
                          </a:solidFill>
                        </a:rPr>
                        <a:t>) </a:t>
                      </a:r>
                      <a:endParaRPr b="1" sz="1800">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103221</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12400</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90823</a:t>
                      </a:r>
                      <a:endParaRPr>
                        <a:solidFill>
                          <a:schemeClr val="lt1"/>
                        </a:solidFill>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Data Cleaning and Preprocessing</a:t>
            </a:r>
            <a:endParaRPr>
              <a:solidFill>
                <a:schemeClr val="lt1"/>
              </a:solidFill>
              <a:latin typeface="Open Sans"/>
              <a:ea typeface="Open Sans"/>
              <a:cs typeface="Open Sans"/>
              <a:sym typeface="Open Sans"/>
            </a:endParaRPr>
          </a:p>
        </p:txBody>
      </p:sp>
      <p:sp>
        <p:nvSpPr>
          <p:cNvPr id="85" name="Google Shape;85;p18"/>
          <p:cNvSpPr txBox="1"/>
          <p:nvPr>
            <p:ph idx="1" type="body"/>
          </p:nvPr>
        </p:nvSpPr>
        <p:spPr>
          <a:xfrm>
            <a:off x="311700" y="1017725"/>
            <a:ext cx="8520600" cy="4125600"/>
          </a:xfrm>
          <a:prstGeom prst="rect">
            <a:avLst/>
          </a:prstGeom>
        </p:spPr>
        <p:txBody>
          <a:bodyPr anchorCtr="0" anchor="t" bIns="91425" lIns="91425" spcFirstLastPara="1" rIns="91425" wrap="square" tIns="91425">
            <a:normAutofit fontScale="92500" lnSpcReduction="20000"/>
          </a:bodyPr>
          <a:lstStyle/>
          <a:p>
            <a:pPr indent="-316706" lvl="0" marL="457200" rtl="0" algn="just">
              <a:spcBef>
                <a:spcPts val="0"/>
              </a:spcBef>
              <a:spcAft>
                <a:spcPts val="0"/>
              </a:spcAft>
              <a:buClr>
                <a:schemeClr val="lt1"/>
              </a:buClr>
              <a:buSzPct val="100000"/>
              <a:buFont typeface="Open Sans"/>
              <a:buChar char="●"/>
            </a:pPr>
            <a:r>
              <a:rPr b="1" lang="en" sz="1500">
                <a:solidFill>
                  <a:schemeClr val="lt1"/>
                </a:solidFill>
                <a:latin typeface="Open Sans"/>
                <a:ea typeface="Open Sans"/>
                <a:cs typeface="Open Sans"/>
                <a:sym typeface="Open Sans"/>
              </a:rPr>
              <a:t>Preprocessing using Regular Expression:</a:t>
            </a:r>
            <a:r>
              <a:rPr lang="en" sz="1500">
                <a:solidFill>
                  <a:schemeClr val="lt1"/>
                </a:solidFill>
                <a:latin typeface="Open Sans"/>
                <a:ea typeface="Open Sans"/>
                <a:cs typeface="Open Sans"/>
                <a:sym typeface="Open Sans"/>
              </a:rPr>
              <a:t> Using Regular Expression we removed hashtags, video and audio tags, mentions, unnecessary spaces, digits from the tweets.</a:t>
            </a:r>
            <a:endParaRPr b="1" sz="1500">
              <a:solidFill>
                <a:schemeClr val="lt1"/>
              </a:solidFill>
              <a:latin typeface="Open Sans"/>
              <a:ea typeface="Open Sans"/>
              <a:cs typeface="Open Sans"/>
              <a:sym typeface="Open Sans"/>
            </a:endParaRPr>
          </a:p>
          <a:p>
            <a:pPr indent="-316706" lvl="0" marL="457200" rtl="0" algn="just">
              <a:spcBef>
                <a:spcPts val="0"/>
              </a:spcBef>
              <a:spcAft>
                <a:spcPts val="0"/>
              </a:spcAft>
              <a:buClr>
                <a:schemeClr val="lt1"/>
              </a:buClr>
              <a:buSzPct val="100000"/>
              <a:buFont typeface="Open Sans"/>
              <a:buChar char="●"/>
            </a:pPr>
            <a:r>
              <a:rPr b="1" lang="en" sz="1500">
                <a:solidFill>
                  <a:schemeClr val="lt1"/>
                </a:solidFill>
                <a:latin typeface="Open Sans"/>
                <a:ea typeface="Open Sans"/>
                <a:cs typeface="Open Sans"/>
                <a:sym typeface="Open Sans"/>
              </a:rPr>
              <a:t>Stop words removal: </a:t>
            </a:r>
            <a:r>
              <a:rPr lang="en" sz="1500">
                <a:solidFill>
                  <a:schemeClr val="lt1"/>
                </a:solidFill>
                <a:latin typeface="Open Sans"/>
                <a:ea typeface="Open Sans"/>
                <a:cs typeface="Open Sans"/>
                <a:sym typeface="Open Sans"/>
              </a:rPr>
              <a:t>Stop words are words such as a, an, the,is, as,has etc. Most of the the time they add noise and thus removing it is necessary.</a:t>
            </a:r>
            <a:endParaRPr sz="1500">
              <a:solidFill>
                <a:schemeClr val="lt1"/>
              </a:solidFill>
              <a:latin typeface="Open Sans"/>
              <a:ea typeface="Open Sans"/>
              <a:cs typeface="Open Sans"/>
              <a:sym typeface="Open Sans"/>
            </a:endParaRPr>
          </a:p>
          <a:p>
            <a:pPr indent="-316706" lvl="0" marL="457200" rtl="0" algn="just">
              <a:spcBef>
                <a:spcPts val="0"/>
              </a:spcBef>
              <a:spcAft>
                <a:spcPts val="0"/>
              </a:spcAft>
              <a:buClr>
                <a:schemeClr val="lt1"/>
              </a:buClr>
              <a:buSzPct val="100000"/>
              <a:buFont typeface="Open Sans"/>
              <a:buChar char="●"/>
            </a:pPr>
            <a:r>
              <a:rPr b="1" lang="en" sz="1500">
                <a:solidFill>
                  <a:schemeClr val="lt1"/>
                </a:solidFill>
                <a:latin typeface="Open Sans"/>
                <a:ea typeface="Open Sans"/>
                <a:cs typeface="Open Sans"/>
                <a:sym typeface="Open Sans"/>
              </a:rPr>
              <a:t>Spell Correction: </a:t>
            </a:r>
            <a:r>
              <a:rPr lang="en" sz="1500">
                <a:solidFill>
                  <a:schemeClr val="lt1"/>
                </a:solidFill>
                <a:latin typeface="Open Sans"/>
                <a:ea typeface="Open Sans"/>
                <a:cs typeface="Open Sans"/>
                <a:sym typeface="Open Sans"/>
              </a:rPr>
              <a:t>In this step, we detected and corrected spelling errors from the tweets using Autocorrect library.</a:t>
            </a:r>
            <a:endParaRPr b="1" sz="1500">
              <a:solidFill>
                <a:schemeClr val="lt1"/>
              </a:solidFill>
              <a:latin typeface="Open Sans"/>
              <a:ea typeface="Open Sans"/>
              <a:cs typeface="Open Sans"/>
              <a:sym typeface="Open Sans"/>
            </a:endParaRPr>
          </a:p>
          <a:p>
            <a:pPr indent="-316706" lvl="0" marL="457200" rtl="0" algn="just">
              <a:spcBef>
                <a:spcPts val="0"/>
              </a:spcBef>
              <a:spcAft>
                <a:spcPts val="0"/>
              </a:spcAft>
              <a:buClr>
                <a:schemeClr val="lt1"/>
              </a:buClr>
              <a:buSzPct val="100000"/>
              <a:buFont typeface="Open Sans"/>
              <a:buChar char="●"/>
            </a:pPr>
            <a:r>
              <a:rPr b="1" lang="en" sz="1500">
                <a:solidFill>
                  <a:schemeClr val="lt1"/>
                </a:solidFill>
                <a:latin typeface="Open Sans"/>
                <a:ea typeface="Open Sans"/>
                <a:cs typeface="Open Sans"/>
                <a:sym typeface="Open Sans"/>
              </a:rPr>
              <a:t>Contraction Map (Expansion of Short Forms):</a:t>
            </a:r>
            <a:r>
              <a:rPr lang="en" sz="1500">
                <a:solidFill>
                  <a:schemeClr val="lt1"/>
                </a:solidFill>
                <a:latin typeface="Open Sans"/>
                <a:ea typeface="Open Sans"/>
                <a:cs typeface="Open Sans"/>
                <a:sym typeface="Open Sans"/>
              </a:rPr>
              <a:t> In English contractions, we often drop vowels from a word to form the contractions. For example, I’ll be there in 2 mins. Are u not gng there? I’d like to see u near d park. However, Removing contractions contributes to text standardization and is useful when working on twitter data , or on reviews as the words play an important role. Here, we created our own contraction map dictionary for this purpose.</a:t>
            </a:r>
            <a:endParaRPr sz="1500">
              <a:solidFill>
                <a:schemeClr val="lt1"/>
              </a:solidFill>
              <a:latin typeface="Open Sans"/>
              <a:ea typeface="Open Sans"/>
              <a:cs typeface="Open Sans"/>
              <a:sym typeface="Open Sans"/>
            </a:endParaRPr>
          </a:p>
          <a:p>
            <a:pPr indent="-316706" lvl="0" marL="457200" rtl="0" algn="just">
              <a:spcBef>
                <a:spcPts val="0"/>
              </a:spcBef>
              <a:spcAft>
                <a:spcPts val="0"/>
              </a:spcAft>
              <a:buClr>
                <a:schemeClr val="lt1"/>
              </a:buClr>
              <a:buSzPct val="100000"/>
              <a:buFont typeface="Open Sans"/>
              <a:buChar char="●"/>
            </a:pPr>
            <a:r>
              <a:rPr b="1" lang="en" sz="1500">
                <a:solidFill>
                  <a:schemeClr val="lt1"/>
                </a:solidFill>
                <a:latin typeface="Open Sans"/>
                <a:ea typeface="Open Sans"/>
                <a:cs typeface="Open Sans"/>
                <a:sym typeface="Open Sans"/>
              </a:rPr>
              <a:t>Lemmatization/stemming:</a:t>
            </a:r>
            <a:r>
              <a:rPr lang="en" sz="1500">
                <a:solidFill>
                  <a:schemeClr val="lt1"/>
                </a:solidFill>
                <a:latin typeface="Open Sans"/>
                <a:ea typeface="Open Sans"/>
                <a:cs typeface="Open Sans"/>
                <a:sym typeface="Open Sans"/>
              </a:rPr>
              <a:t> We </a:t>
            </a:r>
            <a:r>
              <a:rPr lang="en" sz="1500">
                <a:solidFill>
                  <a:schemeClr val="lt1"/>
                </a:solidFill>
                <a:latin typeface="Open Sans"/>
                <a:ea typeface="Open Sans"/>
                <a:cs typeface="Open Sans"/>
                <a:sym typeface="Open Sans"/>
              </a:rPr>
              <a:t>perform</a:t>
            </a:r>
            <a:r>
              <a:rPr lang="en" sz="1500">
                <a:solidFill>
                  <a:schemeClr val="lt1"/>
                </a:solidFill>
                <a:latin typeface="Open Sans"/>
                <a:ea typeface="Open Sans"/>
                <a:cs typeface="Open Sans"/>
                <a:sym typeface="Open Sans"/>
              </a:rPr>
              <a:t> lemmatization/ </a:t>
            </a:r>
            <a:r>
              <a:rPr lang="en" sz="1500">
                <a:solidFill>
                  <a:schemeClr val="lt1"/>
                </a:solidFill>
                <a:latin typeface="Open Sans"/>
                <a:ea typeface="Open Sans"/>
                <a:cs typeface="Open Sans"/>
                <a:sym typeface="Open Sans"/>
              </a:rPr>
              <a:t>stemming</a:t>
            </a:r>
            <a:r>
              <a:rPr lang="en" sz="1500">
                <a:solidFill>
                  <a:schemeClr val="lt1"/>
                </a:solidFill>
                <a:latin typeface="Open Sans"/>
                <a:ea typeface="Open Sans"/>
                <a:cs typeface="Open Sans"/>
                <a:sym typeface="Open Sans"/>
              </a:rPr>
              <a:t> using NLTK library to identify and return the root words of sentence to explore various additional  information from the </a:t>
            </a:r>
            <a:r>
              <a:rPr lang="en" sz="1500">
                <a:solidFill>
                  <a:schemeClr val="lt1"/>
                </a:solidFill>
                <a:latin typeface="Open Sans"/>
                <a:ea typeface="Open Sans"/>
                <a:cs typeface="Open Sans"/>
                <a:sym typeface="Open Sans"/>
              </a:rPr>
              <a:t>dataset</a:t>
            </a:r>
            <a:r>
              <a:rPr lang="en" sz="1500">
                <a:solidFill>
                  <a:schemeClr val="lt1"/>
                </a:solidFill>
                <a:latin typeface="Open Sans"/>
                <a:ea typeface="Open Sans"/>
                <a:cs typeface="Open Sans"/>
                <a:sym typeface="Open Sans"/>
              </a:rPr>
              <a:t>. </a:t>
            </a:r>
            <a:endParaRPr sz="1500">
              <a:solidFill>
                <a:schemeClr val="lt1"/>
              </a:solidFill>
              <a:latin typeface="Open Sans"/>
              <a:ea typeface="Open Sans"/>
              <a:cs typeface="Open Sans"/>
              <a:sym typeface="Open Sans"/>
            </a:endParaRPr>
          </a:p>
          <a:p>
            <a:pPr indent="-316706" lvl="0" marL="457200" rtl="0" algn="just">
              <a:spcBef>
                <a:spcPts val="0"/>
              </a:spcBef>
              <a:spcAft>
                <a:spcPts val="0"/>
              </a:spcAft>
              <a:buClr>
                <a:schemeClr val="lt1"/>
              </a:buClr>
              <a:buSzPct val="100000"/>
              <a:buFont typeface="Open Sans"/>
              <a:buChar char="●"/>
            </a:pPr>
            <a:r>
              <a:rPr b="1" lang="en" sz="1500">
                <a:solidFill>
                  <a:schemeClr val="lt1"/>
                </a:solidFill>
                <a:latin typeface="Open Sans"/>
                <a:ea typeface="Open Sans"/>
                <a:cs typeface="Open Sans"/>
                <a:sym typeface="Open Sans"/>
              </a:rPr>
              <a:t>Tokenization:</a:t>
            </a:r>
            <a:r>
              <a:rPr lang="en" sz="1500">
                <a:solidFill>
                  <a:schemeClr val="lt1"/>
                </a:solidFill>
                <a:latin typeface="Open Sans"/>
                <a:ea typeface="Open Sans"/>
                <a:cs typeface="Open Sans"/>
                <a:sym typeface="Open Sans"/>
              </a:rPr>
              <a:t> After Lemmatization, we broke the dataset into words, punctuation marks, numeric digits  using Tokenization. The most popular method for creating tokens is to use space. Using space as a delimiter, the tokenization of the text produces the text produces three tokens. For example for Natural language processing .After the tokenization will get Natural-language-processing.</a:t>
            </a:r>
            <a:endParaRPr sz="1500">
              <a:solidFill>
                <a:schemeClr val="lt1"/>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0" st="0"/>
                                            </p:txEl>
                                          </p:spTgt>
                                        </p:tgtEl>
                                        <p:attrNameLst>
                                          <p:attrName>style.visibility</p:attrName>
                                        </p:attrNameLst>
                                      </p:cBhvr>
                                      <p:to>
                                        <p:strVal val="visible"/>
                                      </p:to>
                                    </p:set>
                                    <p:animEffect filter="fade" transition="in">
                                      <p:cBhvr>
                                        <p:cTn dur="1000"/>
                                        <p:tgtEl>
                                          <p:spTgt spid="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1" st="1"/>
                                            </p:txEl>
                                          </p:spTgt>
                                        </p:tgtEl>
                                        <p:attrNameLst>
                                          <p:attrName>style.visibility</p:attrName>
                                        </p:attrNameLst>
                                      </p:cBhvr>
                                      <p:to>
                                        <p:strVal val="visible"/>
                                      </p:to>
                                    </p:set>
                                    <p:animEffect filter="fade" transition="in">
                                      <p:cBhvr>
                                        <p:cTn dur="1000"/>
                                        <p:tgtEl>
                                          <p:spTgt spid="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2" st="2"/>
                                            </p:txEl>
                                          </p:spTgt>
                                        </p:tgtEl>
                                        <p:attrNameLst>
                                          <p:attrName>style.visibility</p:attrName>
                                        </p:attrNameLst>
                                      </p:cBhvr>
                                      <p:to>
                                        <p:strVal val="visible"/>
                                      </p:to>
                                    </p:set>
                                    <p:animEffect filter="fade" transition="in">
                                      <p:cBhvr>
                                        <p:cTn dur="1000"/>
                                        <p:tgtEl>
                                          <p:spTgt spid="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3" st="3"/>
                                            </p:txEl>
                                          </p:spTgt>
                                        </p:tgtEl>
                                        <p:attrNameLst>
                                          <p:attrName>style.visibility</p:attrName>
                                        </p:attrNameLst>
                                      </p:cBhvr>
                                      <p:to>
                                        <p:strVal val="visible"/>
                                      </p:to>
                                    </p:set>
                                    <p:animEffect filter="fade" transition="in">
                                      <p:cBhvr>
                                        <p:cTn dur="1000"/>
                                        <p:tgtEl>
                                          <p:spTgt spid="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4" st="4"/>
                                            </p:txEl>
                                          </p:spTgt>
                                        </p:tgtEl>
                                        <p:attrNameLst>
                                          <p:attrName>style.visibility</p:attrName>
                                        </p:attrNameLst>
                                      </p:cBhvr>
                                      <p:to>
                                        <p:strVal val="visible"/>
                                      </p:to>
                                    </p:set>
                                    <p:animEffect filter="fade" transition="in">
                                      <p:cBhvr>
                                        <p:cTn dur="1000"/>
                                        <p:tgtEl>
                                          <p:spTgt spid="8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5" st="5"/>
                                            </p:txEl>
                                          </p:spTgt>
                                        </p:tgtEl>
                                        <p:attrNameLst>
                                          <p:attrName>style.visibility</p:attrName>
                                        </p:attrNameLst>
                                      </p:cBhvr>
                                      <p:to>
                                        <p:strVal val="visible"/>
                                      </p:to>
                                    </p:set>
                                    <p:animEffect filter="fade" transition="in">
                                      <p:cBhvr>
                                        <p:cTn dur="1000"/>
                                        <p:tgtEl>
                                          <p:spTgt spid="8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9" name="Shape 89"/>
        <p:cNvGrpSpPr/>
        <p:nvPr/>
      </p:nvGrpSpPr>
      <p:grpSpPr>
        <a:xfrm>
          <a:off x="0" y="0"/>
          <a:ext cx="0" cy="0"/>
          <a:chOff x="0" y="0"/>
          <a:chExt cx="0" cy="0"/>
        </a:xfrm>
      </p:grpSpPr>
      <p:sp>
        <p:nvSpPr>
          <p:cNvPr id="90" name="Google Shape;90;p19"/>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6000">
                <a:solidFill>
                  <a:schemeClr val="lt1"/>
                </a:solidFill>
                <a:latin typeface="Open Sans"/>
                <a:ea typeface="Open Sans"/>
                <a:cs typeface="Open Sans"/>
                <a:sym typeface="Open Sans"/>
              </a:rPr>
              <a:t>Word Embedding Techniques</a:t>
            </a:r>
            <a:endParaRPr sz="6000">
              <a:solidFill>
                <a:schemeClr val="lt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4" name="Shape 94"/>
        <p:cNvGrpSpPr/>
        <p:nvPr/>
      </p:nvGrpSpPr>
      <p:grpSpPr>
        <a:xfrm>
          <a:off x="0" y="0"/>
          <a:ext cx="0" cy="0"/>
          <a:chOff x="0" y="0"/>
          <a:chExt cx="0" cy="0"/>
        </a:xfrm>
      </p:grpSpPr>
      <p:sp>
        <p:nvSpPr>
          <p:cNvPr id="95" name="Google Shape;9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TF-IDF Vectorizer</a:t>
            </a:r>
            <a:endParaRPr>
              <a:solidFill>
                <a:schemeClr val="lt1"/>
              </a:solidFill>
            </a:endParaRPr>
          </a:p>
        </p:txBody>
      </p:sp>
      <p:sp>
        <p:nvSpPr>
          <p:cNvPr id="96" name="Google Shape;9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just">
              <a:spcBef>
                <a:spcPts val="0"/>
              </a:spcBef>
              <a:spcAft>
                <a:spcPts val="0"/>
              </a:spcAft>
              <a:buClr>
                <a:schemeClr val="lt1"/>
              </a:buClr>
              <a:buSzPts val="1500"/>
              <a:buFont typeface="Open Sans"/>
              <a:buChar char="●"/>
            </a:pPr>
            <a:r>
              <a:rPr b="1" lang="en" sz="1500">
                <a:solidFill>
                  <a:schemeClr val="lt1"/>
                </a:solidFill>
                <a:latin typeface="Open Sans"/>
                <a:ea typeface="Open Sans"/>
                <a:cs typeface="Open Sans"/>
                <a:sym typeface="Open Sans"/>
              </a:rPr>
              <a:t>tf</a:t>
            </a:r>
            <a:r>
              <a:rPr lang="en" sz="1500">
                <a:solidFill>
                  <a:schemeClr val="lt1"/>
                </a:solidFill>
                <a:latin typeface="Open Sans"/>
                <a:ea typeface="Open Sans"/>
                <a:cs typeface="Open Sans"/>
                <a:sym typeface="Open Sans"/>
              </a:rPr>
              <a:t> is the number of times a term appears in a particular document. So it’s specific to a document</a:t>
            </a:r>
            <a:endParaRPr sz="1500">
              <a:solidFill>
                <a:schemeClr val="lt1"/>
              </a:solidFill>
              <a:latin typeface="Open Sans"/>
              <a:ea typeface="Open Sans"/>
              <a:cs typeface="Open Sans"/>
              <a:sym typeface="Open Sans"/>
            </a:endParaRPr>
          </a:p>
          <a:p>
            <a:pPr indent="-323850" lvl="1" marL="914400" rtl="0" algn="just">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tf(t) = (No. of times term ‘t’ occurs in a document) / (No. Of terms in a document)</a:t>
            </a:r>
            <a:endParaRPr sz="1500">
              <a:solidFill>
                <a:schemeClr val="lt1"/>
              </a:solidFill>
              <a:latin typeface="Open Sans"/>
              <a:ea typeface="Open Sans"/>
              <a:cs typeface="Open Sans"/>
              <a:sym typeface="Open Sans"/>
            </a:endParaRPr>
          </a:p>
          <a:p>
            <a:pPr indent="-323850" lvl="0" marL="457200" rtl="0" algn="just">
              <a:spcBef>
                <a:spcPts val="0"/>
              </a:spcBef>
              <a:spcAft>
                <a:spcPts val="0"/>
              </a:spcAft>
              <a:buClr>
                <a:schemeClr val="lt1"/>
              </a:buClr>
              <a:buSzPts val="1500"/>
              <a:buFont typeface="Open Sans"/>
              <a:buChar char="●"/>
            </a:pPr>
            <a:r>
              <a:rPr b="1" lang="en" sz="1500">
                <a:solidFill>
                  <a:schemeClr val="lt1"/>
                </a:solidFill>
                <a:latin typeface="Open Sans"/>
                <a:ea typeface="Open Sans"/>
                <a:cs typeface="Open Sans"/>
                <a:sym typeface="Open Sans"/>
              </a:rPr>
              <a:t>idf</a:t>
            </a:r>
            <a:r>
              <a:rPr lang="en" sz="1500">
                <a:solidFill>
                  <a:schemeClr val="lt1"/>
                </a:solidFill>
                <a:latin typeface="Open Sans"/>
                <a:ea typeface="Open Sans"/>
                <a:cs typeface="Open Sans"/>
                <a:sym typeface="Open Sans"/>
              </a:rPr>
              <a:t> is a measure of how common or rare a term is across the entire corpus of documents. So the point to note is that it’s common to all the documents. If the word is common and appears in many documents, the idf value (normalized) will approach 0 or else approach 1 if it’s rare.</a:t>
            </a:r>
            <a:endParaRPr sz="1500">
              <a:solidFill>
                <a:schemeClr val="lt1"/>
              </a:solidFill>
              <a:latin typeface="Open Sans"/>
              <a:ea typeface="Open Sans"/>
              <a:cs typeface="Open Sans"/>
              <a:sym typeface="Open Sans"/>
            </a:endParaRPr>
          </a:p>
          <a:p>
            <a:pPr indent="-323850" lvl="1" marL="914400" rtl="0" algn="just">
              <a:spcBef>
                <a:spcPts val="0"/>
              </a:spcBef>
              <a:spcAft>
                <a:spcPts val="0"/>
              </a:spcAft>
              <a:buClr>
                <a:schemeClr val="lt1"/>
              </a:buClr>
              <a:buSzPts val="1500"/>
              <a:buFont typeface="Open Sans"/>
              <a:buChar char="○"/>
            </a:pPr>
            <a:r>
              <a:rPr lang="en" sz="1500">
                <a:solidFill>
                  <a:schemeClr val="lt1"/>
                </a:solidFill>
                <a:latin typeface="Open Sans"/>
                <a:ea typeface="Open Sans"/>
                <a:cs typeface="Open Sans"/>
                <a:sym typeface="Open Sans"/>
              </a:rPr>
              <a:t>idf (t) =1 + log e [ n / df(t) ]</a:t>
            </a:r>
            <a:endParaRPr sz="1500">
              <a:solidFill>
                <a:schemeClr val="lt1"/>
              </a:solidFill>
              <a:latin typeface="Open Sans"/>
              <a:ea typeface="Open Sans"/>
              <a:cs typeface="Open Sans"/>
              <a:sym typeface="Open Sans"/>
            </a:endParaRPr>
          </a:p>
          <a:p>
            <a:pPr indent="-323850" lvl="0" marL="457200" rtl="0" algn="just">
              <a:spcBef>
                <a:spcPts val="0"/>
              </a:spcBef>
              <a:spcAft>
                <a:spcPts val="0"/>
              </a:spcAft>
              <a:buClr>
                <a:schemeClr val="lt1"/>
              </a:buClr>
              <a:buSzPts val="1500"/>
              <a:buFont typeface="Open Sans"/>
              <a:buChar char="●"/>
            </a:pPr>
            <a:r>
              <a:rPr i="1" lang="en" sz="1500">
                <a:solidFill>
                  <a:schemeClr val="lt1"/>
                </a:solidFill>
                <a:latin typeface="Open Sans"/>
                <a:ea typeface="Open Sans"/>
                <a:cs typeface="Open Sans"/>
                <a:sym typeface="Open Sans"/>
              </a:rPr>
              <a:t>Formula</a:t>
            </a:r>
            <a:r>
              <a:rPr lang="en" sz="1500">
                <a:solidFill>
                  <a:schemeClr val="lt1"/>
                </a:solidFill>
                <a:latin typeface="Open Sans"/>
                <a:ea typeface="Open Sans"/>
                <a:cs typeface="Open Sans"/>
                <a:sym typeface="Open Sans"/>
              </a:rPr>
              <a:t> = tf(t) * idf(t)</a:t>
            </a:r>
            <a:endParaRPr sz="1500">
              <a:solidFill>
                <a:schemeClr val="lt1"/>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0" st="0"/>
                                            </p:txEl>
                                          </p:spTgt>
                                        </p:tgtEl>
                                        <p:attrNameLst>
                                          <p:attrName>style.visibility</p:attrName>
                                        </p:attrNameLst>
                                      </p:cBhvr>
                                      <p:to>
                                        <p:strVal val="visible"/>
                                      </p:to>
                                    </p:set>
                                    <p:animEffect filter="fade" transition="in">
                                      <p:cBhvr>
                                        <p:cTn dur="1000"/>
                                        <p:tgtEl>
                                          <p:spTgt spid="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1" st="1"/>
                                            </p:txEl>
                                          </p:spTgt>
                                        </p:tgtEl>
                                        <p:attrNameLst>
                                          <p:attrName>style.visibility</p:attrName>
                                        </p:attrNameLst>
                                      </p:cBhvr>
                                      <p:to>
                                        <p:strVal val="visible"/>
                                      </p:to>
                                    </p:set>
                                    <p:animEffect filter="fade" transition="in">
                                      <p:cBhvr>
                                        <p:cTn dur="1000"/>
                                        <p:tgtEl>
                                          <p:spTgt spid="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2" st="2"/>
                                            </p:txEl>
                                          </p:spTgt>
                                        </p:tgtEl>
                                        <p:attrNameLst>
                                          <p:attrName>style.visibility</p:attrName>
                                        </p:attrNameLst>
                                      </p:cBhvr>
                                      <p:to>
                                        <p:strVal val="visible"/>
                                      </p:to>
                                    </p:set>
                                    <p:animEffect filter="fade" transition="in">
                                      <p:cBhvr>
                                        <p:cTn dur="1000"/>
                                        <p:tgtEl>
                                          <p:spTgt spid="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3" st="3"/>
                                            </p:txEl>
                                          </p:spTgt>
                                        </p:tgtEl>
                                        <p:attrNameLst>
                                          <p:attrName>style.visibility</p:attrName>
                                        </p:attrNameLst>
                                      </p:cBhvr>
                                      <p:to>
                                        <p:strVal val="visible"/>
                                      </p:to>
                                    </p:set>
                                    <p:animEffect filter="fade" transition="in">
                                      <p:cBhvr>
                                        <p:cTn dur="1000"/>
                                        <p:tgtEl>
                                          <p:spTgt spid="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4" st="4"/>
                                            </p:txEl>
                                          </p:spTgt>
                                        </p:tgtEl>
                                        <p:attrNameLst>
                                          <p:attrName>style.visibility</p:attrName>
                                        </p:attrNameLst>
                                      </p:cBhvr>
                                      <p:to>
                                        <p:strVal val="visible"/>
                                      </p:to>
                                    </p:set>
                                    <p:animEffect filter="fade" transition="in">
                                      <p:cBhvr>
                                        <p:cTn dur="1000"/>
                                        <p:tgtEl>
                                          <p:spTgt spid="9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0" name="Shape 100"/>
        <p:cNvGrpSpPr/>
        <p:nvPr/>
      </p:nvGrpSpPr>
      <p:grpSpPr>
        <a:xfrm>
          <a:off x="0" y="0"/>
          <a:ext cx="0" cy="0"/>
          <a:chOff x="0" y="0"/>
          <a:chExt cx="0" cy="0"/>
        </a:xfrm>
      </p:grpSpPr>
      <p:sp>
        <p:nvSpPr>
          <p:cNvPr id="101" name="Google Shape;101;p21"/>
          <p:cNvSpPr txBox="1"/>
          <p:nvPr>
            <p:ph type="title"/>
          </p:nvPr>
        </p:nvSpPr>
        <p:spPr>
          <a:xfrm>
            <a:off x="134675" y="100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GLOVE Embedding</a:t>
            </a:r>
            <a:endParaRPr>
              <a:solidFill>
                <a:schemeClr val="lt1"/>
              </a:solidFill>
              <a:latin typeface="Open Sans"/>
              <a:ea typeface="Open Sans"/>
              <a:cs typeface="Open Sans"/>
              <a:sym typeface="Open Sans"/>
            </a:endParaRPr>
          </a:p>
        </p:txBody>
      </p:sp>
      <p:sp>
        <p:nvSpPr>
          <p:cNvPr id="102" name="Google Shape;102;p21"/>
          <p:cNvSpPr txBox="1"/>
          <p:nvPr>
            <p:ph idx="1" type="body"/>
          </p:nvPr>
        </p:nvSpPr>
        <p:spPr>
          <a:xfrm>
            <a:off x="223200" y="719750"/>
            <a:ext cx="8520600" cy="3416400"/>
          </a:xfrm>
          <a:prstGeom prst="rect">
            <a:avLst/>
          </a:prstGeom>
        </p:spPr>
        <p:txBody>
          <a:bodyPr anchorCtr="0" anchor="t" bIns="91425" lIns="91425" spcFirstLastPara="1" rIns="91425" wrap="square" tIns="91425">
            <a:noAutofit/>
          </a:bodyPr>
          <a:lstStyle/>
          <a:p>
            <a:pPr indent="-323056" lvl="0" marL="457200" rtl="0" algn="just">
              <a:lnSpc>
                <a:spcPct val="105000"/>
              </a:lnSpc>
              <a:spcBef>
                <a:spcPts val="0"/>
              </a:spcBef>
              <a:spcAft>
                <a:spcPts val="0"/>
              </a:spcAft>
              <a:buClr>
                <a:schemeClr val="lt1"/>
              </a:buClr>
              <a:buSzPts val="1488"/>
              <a:buFont typeface="Open Sans"/>
              <a:buChar char="●"/>
            </a:pPr>
            <a:r>
              <a:rPr lang="en" sz="1487">
                <a:solidFill>
                  <a:schemeClr val="lt1"/>
                </a:solidFill>
                <a:latin typeface="Open Sans"/>
                <a:ea typeface="Open Sans"/>
                <a:cs typeface="Open Sans"/>
                <a:sym typeface="Open Sans"/>
              </a:rPr>
              <a:t>W</a:t>
            </a:r>
            <a:r>
              <a:rPr lang="en" sz="1487">
                <a:solidFill>
                  <a:schemeClr val="lt1"/>
                </a:solidFill>
                <a:latin typeface="Open Sans"/>
                <a:ea typeface="Open Sans"/>
                <a:cs typeface="Open Sans"/>
                <a:sym typeface="Open Sans"/>
              </a:rPr>
              <a:t>ord embedding is a way where in each word in the text is represented by a vector with real values in a high dimensional space. The vectors are learned such that similar representation will be present for words that have similar meanings in the vector space. </a:t>
            </a:r>
            <a:endParaRPr sz="1487">
              <a:solidFill>
                <a:schemeClr val="lt1"/>
              </a:solidFill>
              <a:latin typeface="Open Sans"/>
              <a:ea typeface="Open Sans"/>
              <a:cs typeface="Open Sans"/>
              <a:sym typeface="Open Sans"/>
            </a:endParaRPr>
          </a:p>
          <a:p>
            <a:pPr indent="-323056" lvl="0" marL="457200" rtl="0" algn="l">
              <a:lnSpc>
                <a:spcPct val="105000"/>
              </a:lnSpc>
              <a:spcBef>
                <a:spcPts val="0"/>
              </a:spcBef>
              <a:spcAft>
                <a:spcPts val="0"/>
              </a:spcAft>
              <a:buClr>
                <a:schemeClr val="lt1"/>
              </a:buClr>
              <a:buSzPts val="1488"/>
              <a:buFont typeface="Open Sans"/>
              <a:buChar char="●"/>
            </a:pPr>
            <a:r>
              <a:rPr lang="en" sz="1487">
                <a:solidFill>
                  <a:schemeClr val="lt1"/>
                </a:solidFill>
                <a:latin typeface="Open Sans"/>
                <a:ea typeface="Open Sans"/>
                <a:cs typeface="Open Sans"/>
                <a:sym typeface="Open Sans"/>
              </a:rPr>
              <a:t>Glove is a semantic vector models of language represent each word with a real valued vector.</a:t>
            </a:r>
            <a:endParaRPr sz="1487">
              <a:solidFill>
                <a:schemeClr val="lt1"/>
              </a:solidFill>
              <a:latin typeface="Open Sans"/>
              <a:ea typeface="Open Sans"/>
              <a:cs typeface="Open Sans"/>
              <a:sym typeface="Open Sans"/>
            </a:endParaRPr>
          </a:p>
          <a:p>
            <a:pPr indent="-323056" lvl="0" marL="457200" rtl="0" algn="l">
              <a:lnSpc>
                <a:spcPct val="105000"/>
              </a:lnSpc>
              <a:spcBef>
                <a:spcPts val="0"/>
              </a:spcBef>
              <a:spcAft>
                <a:spcPts val="0"/>
              </a:spcAft>
              <a:buClr>
                <a:schemeClr val="lt1"/>
              </a:buClr>
              <a:buSzPts val="1488"/>
              <a:buFont typeface="Open Sans"/>
              <a:buChar char="●"/>
            </a:pPr>
            <a:r>
              <a:rPr lang="en" sz="1487">
                <a:solidFill>
                  <a:schemeClr val="lt1"/>
                </a:solidFill>
                <a:latin typeface="Open Sans"/>
                <a:ea typeface="Open Sans"/>
                <a:cs typeface="Open Sans"/>
                <a:sym typeface="Open Sans"/>
              </a:rPr>
              <a:t>GloVe embeddings were trained on a dataset of one billion words with a vocabulary of 400 thousand words. There are few different embedding vector sizes such as 50, 100, 200 and 300 dimensions.</a:t>
            </a:r>
            <a:endParaRPr sz="1487">
              <a:solidFill>
                <a:schemeClr val="lt1"/>
              </a:solidFill>
              <a:latin typeface="Open Sans"/>
              <a:ea typeface="Open Sans"/>
              <a:cs typeface="Open Sans"/>
              <a:sym typeface="Open Sans"/>
            </a:endParaRPr>
          </a:p>
          <a:p>
            <a:pPr indent="-323056" lvl="0" marL="457200" rtl="0" algn="l">
              <a:lnSpc>
                <a:spcPct val="105000"/>
              </a:lnSpc>
              <a:spcBef>
                <a:spcPts val="0"/>
              </a:spcBef>
              <a:spcAft>
                <a:spcPts val="0"/>
              </a:spcAft>
              <a:buClr>
                <a:schemeClr val="lt1"/>
              </a:buClr>
              <a:buSzPts val="1488"/>
              <a:buFont typeface="Open Sans"/>
              <a:buChar char="●"/>
            </a:pPr>
            <a:r>
              <a:rPr lang="en" sz="1487">
                <a:solidFill>
                  <a:schemeClr val="lt1"/>
                </a:solidFill>
                <a:latin typeface="Open Sans"/>
                <a:ea typeface="Open Sans"/>
                <a:cs typeface="Open Sans"/>
                <a:sym typeface="Open Sans"/>
              </a:rPr>
              <a:t>Glove model uses word frequency and global co-</a:t>
            </a:r>
            <a:r>
              <a:rPr lang="en" sz="1487">
                <a:solidFill>
                  <a:schemeClr val="lt1"/>
                </a:solidFill>
                <a:latin typeface="Open Sans"/>
                <a:ea typeface="Open Sans"/>
                <a:cs typeface="Open Sans"/>
                <a:sym typeface="Open Sans"/>
              </a:rPr>
              <a:t>occurrence</a:t>
            </a:r>
            <a:r>
              <a:rPr lang="en" sz="1487">
                <a:solidFill>
                  <a:schemeClr val="lt1"/>
                </a:solidFill>
                <a:latin typeface="Open Sans"/>
                <a:ea typeface="Open Sans"/>
                <a:cs typeface="Open Sans"/>
                <a:sym typeface="Open Sans"/>
              </a:rPr>
              <a:t> count matrix. </a:t>
            </a:r>
            <a:endParaRPr sz="1487">
              <a:solidFill>
                <a:schemeClr val="lt1"/>
              </a:solidFill>
              <a:latin typeface="Open Sans"/>
              <a:ea typeface="Open Sans"/>
              <a:cs typeface="Open Sans"/>
              <a:sym typeface="Open Sans"/>
            </a:endParaRPr>
          </a:p>
          <a:p>
            <a:pPr indent="-323056" lvl="0" marL="457200" rtl="0" algn="l">
              <a:lnSpc>
                <a:spcPct val="105000"/>
              </a:lnSpc>
              <a:spcBef>
                <a:spcPts val="0"/>
              </a:spcBef>
              <a:spcAft>
                <a:spcPts val="0"/>
              </a:spcAft>
              <a:buClr>
                <a:schemeClr val="lt1"/>
              </a:buClr>
              <a:buSzPts val="1488"/>
              <a:buFont typeface="Open Sans"/>
              <a:buChar char="●"/>
            </a:pPr>
            <a:r>
              <a:rPr lang="en" sz="1487">
                <a:solidFill>
                  <a:schemeClr val="lt1"/>
                </a:solidFill>
                <a:latin typeface="Open Sans"/>
                <a:ea typeface="Open Sans"/>
                <a:cs typeface="Open Sans"/>
                <a:sym typeface="Open Sans"/>
              </a:rPr>
              <a:t>Count-based </a:t>
            </a:r>
            <a:r>
              <a:rPr lang="en" sz="1487">
                <a:solidFill>
                  <a:schemeClr val="lt1"/>
                </a:solidFill>
                <a:latin typeface="Open Sans"/>
                <a:ea typeface="Open Sans"/>
                <a:cs typeface="Open Sans"/>
                <a:sym typeface="Open Sans"/>
              </a:rPr>
              <a:t>models learn their vectors by essentially doing dimensionality reduction on the co-occurrence counts matrix.</a:t>
            </a:r>
            <a:endParaRPr sz="1487">
              <a:solidFill>
                <a:schemeClr val="lt1"/>
              </a:solidFill>
              <a:latin typeface="Open Sans"/>
              <a:ea typeface="Open Sans"/>
              <a:cs typeface="Open Sans"/>
              <a:sym typeface="Open Sans"/>
            </a:endParaRPr>
          </a:p>
          <a:p>
            <a:pPr indent="-323056" lvl="0" marL="457200" rtl="0" algn="l">
              <a:lnSpc>
                <a:spcPct val="105000"/>
              </a:lnSpc>
              <a:spcBef>
                <a:spcPts val="0"/>
              </a:spcBef>
              <a:spcAft>
                <a:spcPts val="0"/>
              </a:spcAft>
              <a:buClr>
                <a:schemeClr val="lt1"/>
              </a:buClr>
              <a:buSzPts val="1488"/>
              <a:buFont typeface="Open Sans"/>
              <a:buChar char="●"/>
            </a:pPr>
            <a:r>
              <a:rPr lang="en" sz="1487">
                <a:solidFill>
                  <a:schemeClr val="lt1"/>
                </a:solidFill>
                <a:latin typeface="Open Sans"/>
                <a:ea typeface="Open Sans"/>
                <a:cs typeface="Open Sans"/>
                <a:sym typeface="Open Sans"/>
              </a:rPr>
              <a:t>These vectors can be used as features in a variety of applications such as information retrieval, document classification, question answering , NER (Named entity recogni and parsing.</a:t>
            </a:r>
            <a:endParaRPr sz="1487">
              <a:solidFill>
                <a:schemeClr val="lt1"/>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animEffect filter="fade" transition="in">
                                      <p:cBhvr>
                                        <p:cTn dur="1000"/>
                                        <p:tgtEl>
                                          <p:spTgt spid="1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animEffect filter="fade" transition="in">
                                      <p:cBhvr>
                                        <p:cTn dur="1000"/>
                                        <p:tgtEl>
                                          <p:spTgt spid="1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animEffect filter="fade" transition="in">
                                      <p:cBhvr>
                                        <p:cTn dur="1000"/>
                                        <p:tgtEl>
                                          <p:spTgt spid="1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3" st="3"/>
                                            </p:txEl>
                                          </p:spTgt>
                                        </p:tgtEl>
                                        <p:attrNameLst>
                                          <p:attrName>style.visibility</p:attrName>
                                        </p:attrNameLst>
                                      </p:cBhvr>
                                      <p:to>
                                        <p:strVal val="visible"/>
                                      </p:to>
                                    </p:set>
                                    <p:animEffect filter="fade" transition="in">
                                      <p:cBhvr>
                                        <p:cTn dur="1000"/>
                                        <p:tgtEl>
                                          <p:spTgt spid="1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4" st="4"/>
                                            </p:txEl>
                                          </p:spTgt>
                                        </p:tgtEl>
                                        <p:attrNameLst>
                                          <p:attrName>style.visibility</p:attrName>
                                        </p:attrNameLst>
                                      </p:cBhvr>
                                      <p:to>
                                        <p:strVal val="visible"/>
                                      </p:to>
                                    </p:set>
                                    <p:animEffect filter="fade" transition="in">
                                      <p:cBhvr>
                                        <p:cTn dur="1000"/>
                                        <p:tgtEl>
                                          <p:spTgt spid="1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5" st="5"/>
                                            </p:txEl>
                                          </p:spTgt>
                                        </p:tgtEl>
                                        <p:attrNameLst>
                                          <p:attrName>style.visibility</p:attrName>
                                        </p:attrNameLst>
                                      </p:cBhvr>
                                      <p:to>
                                        <p:strVal val="visible"/>
                                      </p:to>
                                    </p:set>
                                    <p:animEffect filter="fade" transition="in">
                                      <p:cBhvr>
                                        <p:cTn dur="1000"/>
                                        <p:tgtEl>
                                          <p:spTgt spid="10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